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Frank Ruhl Libre"/>
      <p:regular r:id="rId14"/>
      <p:bold r:id="rId15"/>
    </p:embeddedFont>
    <p:embeddedFont>
      <p:font typeface="EB Garamond"/>
      <p:regular r:id="rId16"/>
      <p:bold r:id="rId17"/>
      <p:italic r:id="rId18"/>
      <p:boldItalic r:id="rId19"/>
    </p:embeddedFont>
    <p:embeddedFont>
      <p:font typeface="Marcellus SC"/>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iJH56UFY+lqpuN53v6Ia5zCmhMU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7" name="Vanesa Casad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arcellusSC-regular.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FrankRuhlLibre-bold.fntdata"/><Relationship Id="rId14" Type="http://schemas.openxmlformats.org/officeDocument/2006/relationships/font" Target="fonts/FrankRuhlLibre-regular.fntdata"/><Relationship Id="rId17" Type="http://schemas.openxmlformats.org/officeDocument/2006/relationships/font" Target="fonts/EBGaramond-bold.fntdata"/><Relationship Id="rId16" Type="http://schemas.openxmlformats.org/officeDocument/2006/relationships/font" Target="fonts/EBGaramond-regular.fntdata"/><Relationship Id="rId5" Type="http://schemas.openxmlformats.org/officeDocument/2006/relationships/notesMaster" Target="notesMasters/notesMaster1.xml"/><Relationship Id="rId19" Type="http://schemas.openxmlformats.org/officeDocument/2006/relationships/font" Target="fonts/EBGaramond-boldItalic.fntdata"/><Relationship Id="rId6" Type="http://schemas.openxmlformats.org/officeDocument/2006/relationships/slide" Target="slides/slide1.xml"/><Relationship Id="rId18" Type="http://schemas.openxmlformats.org/officeDocument/2006/relationships/font" Target="fonts/EBGaramond-italic.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8-19T22:22:03.709">
    <p:pos x="3494" y="1946"/>
    <p:text>https://andaluciainformacion.es/andalucia/370988/uno-de-los-testigos-de-the-hum-grabo-el-misterioso-fenomeno-de-la-noche-del-siete-de-enero/</p:text>
    <p:extLst>
      <p:ext uri="{C676402C-5697-4E1C-873F-D02D1690AC5C}">
        <p15:threadingInfo timeZoneBias="0"/>
      </p:ext>
      <p:ext uri="http://customooxmlschemas.google.com/">
        <go:slidesCustomData xmlns:go="http://customooxmlschemas.google.com/" commentPostId="AAAAHTnHinU"/>
      </p:ext>
    </p:extLst>
  </p:cm>
  <p:cm authorId="0" idx="2" dt="2020-08-19T22:19:35.189">
    <p:pos x="3186" y="1723"/>
    <p:text>https://cadiz.costasur.com/blog/2014/04/01/siempre-estuvo-ahi-la-historia-de-la-dama-de-cadiz/</p:text>
    <p:extLst>
      <p:ext uri="{C676402C-5697-4E1C-873F-D02D1690AC5C}">
        <p15:threadingInfo timeZoneBias="0"/>
      </p:ext>
      <p:ext uri="http://customooxmlschemas.google.com/">
        <go:slidesCustomData xmlns:go="http://customooxmlschemas.google.com/" commentPostId="AAAAHTnHins"/>
      </p:ext>
    </p:extLst>
  </p:cm>
  <p:cm authorId="0" idx="3" dt="2020-08-19T22:18:51.479">
    <p:pos x="5300" y="1507"/>
    <p:text>https://misteriosdecadiz.jimdofree.com/t%C3%BAneles-de-c%C3%A1diz-y-cuevas-de-mariamoco/</p:text>
    <p:extLst>
      <p:ext uri="{C676402C-5697-4E1C-873F-D02D1690AC5C}">
        <p15:threadingInfo timeZoneBias="0"/>
      </p:ext>
      <p:ext uri="http://customooxmlschemas.google.com/">
        <go:slidesCustomData xmlns:go="http://customooxmlschemas.google.com/" commentPostId="AAAAHTnHinc"/>
      </p:ext>
    </p:extLst>
  </p:cm>
  <p:cm authorId="0" idx="4" dt="2020-08-19T22:20:19.296">
    <p:pos x="4832" y="1824"/>
    <p:text>https://www.elespanol.com/reportajes/20191005/extraterrestres-llegaron-conil-frontera-ovni-procedente-rusia/434207138_0.html</p:text>
    <p:extLst>
      <p:ext uri="{C676402C-5697-4E1C-873F-D02D1690AC5C}">
        <p15:threadingInfo timeZoneBias="0"/>
      </p:ext>
      <p:ext uri="http://customooxmlschemas.google.com/">
        <go:slidesCustomData xmlns:go="http://customooxmlschemas.google.com/" commentPostId="AAAAHTnHinY"/>
      </p:ext>
    </p:extLst>
  </p:cm>
  <p:cm authorId="0" idx="5" dt="2020-08-19T22:24:42.210">
    <p:pos x="5318" y="2387"/>
    <p:text>https://misteriosdecadiz.jimdofree.com/en-ocasiones-veo-ca%C3%B1ones/</p:text>
    <p:extLst>
      <p:ext uri="{C676402C-5697-4E1C-873F-D02D1690AC5C}">
        <p15:threadingInfo timeZoneBias="0"/>
      </p:ext>
      <p:ext uri="http://customooxmlschemas.google.com/">
        <go:slidesCustomData xmlns:go="http://customooxmlschemas.google.com/" commentPostId="AAAAHTnHing"/>
      </p:ext>
    </p:extLst>
  </p:cm>
  <p:cm authorId="0" idx="6" dt="2020-08-19T22:23:28.462">
    <p:pos x="3141" y="2259"/>
    <p:text>https://www.diariodecadiz.es/cadiz/fantasmas-Populo-cadiz-oculto_0_1395460612.html</p:text>
    <p:extLst>
      <p:ext uri="{C676402C-5697-4E1C-873F-D02D1690AC5C}">
        <p15:threadingInfo timeZoneBias="0"/>
      </p:ext>
      <p:ext uri="http://customooxmlschemas.google.com/">
        <go:slidesCustomData xmlns:go="http://customooxmlschemas.google.com/" commentPostId="AAAAHTnHink"/>
      </p:ext>
    </p:extLst>
  </p:cm>
  <p:cm authorId="0" idx="7" dt="2020-08-19T22:22:43.558">
    <p:pos x="5177" y="2028"/>
    <p:text>https://laazoteadecadiz.wordpress.com/2016/08/22/la-bella-escondida/</p:text>
    <p:extLst>
      <p:ext uri="{C676402C-5697-4E1C-873F-D02D1690AC5C}">
        <p15:threadingInfo timeZoneBias="0"/>
      </p:ext>
      <p:ext uri="http://customooxmlschemas.google.com/">
        <go:slidesCustomData xmlns:go="http://customooxmlschemas.google.com/" commentPostId="AAAAHTnHin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9" name="Shape 9"/>
        <p:cNvGrpSpPr/>
        <p:nvPr/>
      </p:nvGrpSpPr>
      <p:grpSpPr>
        <a:xfrm>
          <a:off x="0" y="0"/>
          <a:ext cx="0" cy="0"/>
          <a:chOff x="0" y="0"/>
          <a:chExt cx="0" cy="0"/>
        </a:xfrm>
      </p:grpSpPr>
      <p:sp>
        <p:nvSpPr>
          <p:cNvPr id="10" name="Google Shape;10;p11"/>
          <p:cNvSpPr txBox="1"/>
          <p:nvPr>
            <p:ph type="ctrTitle"/>
          </p:nvPr>
        </p:nvSpPr>
        <p:spPr>
          <a:xfrm>
            <a:off x="917475" y="1583350"/>
            <a:ext cx="5098500" cy="1159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11" name="Google Shape;11;p11"/>
          <p:cNvSpPr txBox="1"/>
          <p:nvPr>
            <p:ph idx="1" type="subTitle"/>
          </p:nvPr>
        </p:nvSpPr>
        <p:spPr>
          <a:xfrm>
            <a:off x="917475" y="2840052"/>
            <a:ext cx="5098500" cy="78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3"/>
              </a:buClr>
              <a:buSzPts val="2400"/>
              <a:buNone/>
              <a:defRPr>
                <a:solidFill>
                  <a:schemeClr val="accent3"/>
                </a:solidFill>
              </a:defRPr>
            </a:lvl1pPr>
            <a:lvl2pPr lvl="1" algn="l">
              <a:lnSpc>
                <a:spcPct val="100000"/>
              </a:lnSpc>
              <a:spcBef>
                <a:spcPts val="0"/>
              </a:spcBef>
              <a:spcAft>
                <a:spcPts val="0"/>
              </a:spcAft>
              <a:buClr>
                <a:schemeClr val="accent3"/>
              </a:buClr>
              <a:buSzPts val="3000"/>
              <a:buNone/>
              <a:defRPr sz="3000">
                <a:solidFill>
                  <a:schemeClr val="accent3"/>
                </a:solidFill>
              </a:defRPr>
            </a:lvl2pPr>
            <a:lvl3pPr lvl="2" algn="l">
              <a:lnSpc>
                <a:spcPct val="100000"/>
              </a:lnSpc>
              <a:spcBef>
                <a:spcPts val="0"/>
              </a:spcBef>
              <a:spcAft>
                <a:spcPts val="0"/>
              </a:spcAft>
              <a:buClr>
                <a:schemeClr val="accent3"/>
              </a:buClr>
              <a:buSzPts val="3000"/>
              <a:buNone/>
              <a:defRPr sz="3000">
                <a:solidFill>
                  <a:schemeClr val="accent3"/>
                </a:solidFill>
              </a:defRPr>
            </a:lvl3pPr>
            <a:lvl4pPr lvl="3" algn="l">
              <a:lnSpc>
                <a:spcPct val="100000"/>
              </a:lnSpc>
              <a:spcBef>
                <a:spcPts val="0"/>
              </a:spcBef>
              <a:spcAft>
                <a:spcPts val="0"/>
              </a:spcAft>
              <a:buClr>
                <a:schemeClr val="accent3"/>
              </a:buClr>
              <a:buSzPts val="3000"/>
              <a:buNone/>
              <a:defRPr sz="3000">
                <a:solidFill>
                  <a:schemeClr val="accent3"/>
                </a:solidFill>
              </a:defRPr>
            </a:lvl4pPr>
            <a:lvl5pPr lvl="4" algn="l">
              <a:lnSpc>
                <a:spcPct val="100000"/>
              </a:lnSpc>
              <a:spcBef>
                <a:spcPts val="0"/>
              </a:spcBef>
              <a:spcAft>
                <a:spcPts val="0"/>
              </a:spcAft>
              <a:buClr>
                <a:schemeClr val="accent3"/>
              </a:buClr>
              <a:buSzPts val="3000"/>
              <a:buNone/>
              <a:defRPr sz="3000">
                <a:solidFill>
                  <a:schemeClr val="accent3"/>
                </a:solidFill>
              </a:defRPr>
            </a:lvl5pPr>
            <a:lvl6pPr lvl="5" algn="l">
              <a:lnSpc>
                <a:spcPct val="100000"/>
              </a:lnSpc>
              <a:spcBef>
                <a:spcPts val="0"/>
              </a:spcBef>
              <a:spcAft>
                <a:spcPts val="0"/>
              </a:spcAft>
              <a:buClr>
                <a:schemeClr val="accent3"/>
              </a:buClr>
              <a:buSzPts val="3000"/>
              <a:buNone/>
              <a:defRPr sz="3000">
                <a:solidFill>
                  <a:schemeClr val="accent3"/>
                </a:solidFill>
              </a:defRPr>
            </a:lvl6pPr>
            <a:lvl7pPr lvl="6" algn="l">
              <a:lnSpc>
                <a:spcPct val="100000"/>
              </a:lnSpc>
              <a:spcBef>
                <a:spcPts val="0"/>
              </a:spcBef>
              <a:spcAft>
                <a:spcPts val="0"/>
              </a:spcAft>
              <a:buClr>
                <a:schemeClr val="accent3"/>
              </a:buClr>
              <a:buSzPts val="3000"/>
              <a:buNone/>
              <a:defRPr sz="3000">
                <a:solidFill>
                  <a:schemeClr val="accent3"/>
                </a:solidFill>
              </a:defRPr>
            </a:lvl7pPr>
            <a:lvl8pPr lvl="7" algn="l">
              <a:lnSpc>
                <a:spcPct val="100000"/>
              </a:lnSpc>
              <a:spcBef>
                <a:spcPts val="0"/>
              </a:spcBef>
              <a:spcAft>
                <a:spcPts val="0"/>
              </a:spcAft>
              <a:buClr>
                <a:schemeClr val="accent3"/>
              </a:buClr>
              <a:buSzPts val="3000"/>
              <a:buNone/>
              <a:defRPr sz="3000">
                <a:solidFill>
                  <a:schemeClr val="accent3"/>
                </a:solidFill>
              </a:defRPr>
            </a:lvl8pPr>
            <a:lvl9pPr lvl="8" algn="l">
              <a:lnSpc>
                <a:spcPct val="100000"/>
              </a:lnSpc>
              <a:spcBef>
                <a:spcPts val="0"/>
              </a:spcBef>
              <a:spcAft>
                <a:spcPts val="0"/>
              </a:spcAft>
              <a:buClr>
                <a:schemeClr val="accent3"/>
              </a:buClr>
              <a:buSzPts val="3000"/>
              <a:buNone/>
              <a:defRPr sz="3000">
                <a:solidFill>
                  <a:schemeClr val="accent3"/>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12"/>
          <p:cNvSpPr txBox="1"/>
          <p:nvPr>
            <p:ph type="title"/>
          </p:nvPr>
        </p:nvSpPr>
        <p:spPr>
          <a:xfrm>
            <a:off x="548025" y="431025"/>
            <a:ext cx="5511000" cy="7755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4" name="Google Shape;14;p12"/>
          <p:cNvSpPr txBox="1"/>
          <p:nvPr>
            <p:ph idx="1" type="body"/>
          </p:nvPr>
        </p:nvSpPr>
        <p:spPr>
          <a:xfrm>
            <a:off x="548025" y="1410075"/>
            <a:ext cx="5511000" cy="3211200"/>
          </a:xfrm>
          <a:prstGeom prst="rect">
            <a:avLst/>
          </a:prstGeom>
          <a:noFill/>
          <a:ln>
            <a:noFill/>
          </a:ln>
        </p:spPr>
        <p:txBody>
          <a:bodyPr anchorCtr="0" anchor="t" bIns="0" lIns="0" spcFirstLastPara="1" rIns="0" wrap="square" tIns="0">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
        <p:nvSpPr>
          <p:cNvPr id="15" name="Google Shape;15;p12"/>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6" name="Shape 16"/>
        <p:cNvGrpSpPr/>
        <p:nvPr/>
      </p:nvGrpSpPr>
      <p:grpSpPr>
        <a:xfrm>
          <a:off x="0" y="0"/>
          <a:ext cx="0" cy="0"/>
          <a:chOff x="0" y="0"/>
          <a:chExt cx="0" cy="0"/>
        </a:xfrm>
      </p:grpSpPr>
      <p:sp>
        <p:nvSpPr>
          <p:cNvPr id="17" name="Google Shape;17;p13"/>
          <p:cNvSpPr txBox="1"/>
          <p:nvPr>
            <p:ph type="title"/>
          </p:nvPr>
        </p:nvSpPr>
        <p:spPr>
          <a:xfrm>
            <a:off x="548025" y="431025"/>
            <a:ext cx="5511000" cy="7755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8" name="Google Shape;18;p13"/>
          <p:cNvSpPr txBox="1"/>
          <p:nvPr>
            <p:ph idx="1" type="body"/>
          </p:nvPr>
        </p:nvSpPr>
        <p:spPr>
          <a:xfrm>
            <a:off x="548025" y="1410075"/>
            <a:ext cx="2567400" cy="33060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9" name="Google Shape;19;p13"/>
          <p:cNvSpPr txBox="1"/>
          <p:nvPr>
            <p:ph idx="2" type="body"/>
          </p:nvPr>
        </p:nvSpPr>
        <p:spPr>
          <a:xfrm>
            <a:off x="3491636" y="1410075"/>
            <a:ext cx="2567400" cy="33060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0" name="Google Shape;20;p13"/>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spTree>
      <p:nvGrpSpPr>
        <p:cNvPr id="21" name="Shape 21"/>
        <p:cNvGrpSpPr/>
        <p:nvPr/>
      </p:nvGrpSpPr>
      <p:grpSpPr>
        <a:xfrm>
          <a:off x="0" y="0"/>
          <a:ext cx="0" cy="0"/>
          <a:chOff x="0" y="0"/>
          <a:chExt cx="0" cy="0"/>
        </a:xfrm>
      </p:grpSpPr>
      <p:pic>
        <p:nvPicPr>
          <p:cNvPr id="22" name="Google Shape;22;p14"/>
          <p:cNvPicPr preferRelativeResize="0"/>
          <p:nvPr/>
        </p:nvPicPr>
        <p:blipFill rotWithShape="1">
          <a:blip r:embed="rId2">
            <a:alphaModFix/>
          </a:blip>
          <a:srcRect b="0" l="0" r="0" t="0"/>
          <a:stretch/>
        </p:blipFill>
        <p:spPr>
          <a:xfrm>
            <a:off x="0" y="0"/>
            <a:ext cx="9143990" cy="5143500"/>
          </a:xfrm>
          <a:prstGeom prst="rect">
            <a:avLst/>
          </a:prstGeom>
          <a:noFill/>
          <a:ln>
            <a:noFill/>
          </a:ln>
        </p:spPr>
      </p:pic>
      <p:sp>
        <p:nvSpPr>
          <p:cNvPr id="23" name="Google Shape;23;p14"/>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Frank Ruhl Libre"/>
                <a:ea typeface="Frank Ruhl Libre"/>
                <a:cs typeface="Frank Ruhl Libre"/>
                <a:sym typeface="Frank Ruhl Libr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4" name="Shape 24"/>
        <p:cNvGrpSpPr/>
        <p:nvPr/>
      </p:nvGrpSpPr>
      <p:grpSpPr>
        <a:xfrm>
          <a:off x="0" y="0"/>
          <a:ext cx="0" cy="0"/>
          <a:chOff x="0" y="0"/>
          <a:chExt cx="0" cy="0"/>
        </a:xfrm>
      </p:grpSpPr>
      <p:sp>
        <p:nvSpPr>
          <p:cNvPr id="25" name="Google Shape;25;p15"/>
          <p:cNvSpPr txBox="1"/>
          <p:nvPr>
            <p:ph idx="1" type="body"/>
          </p:nvPr>
        </p:nvSpPr>
        <p:spPr>
          <a:xfrm>
            <a:off x="1315400" y="980300"/>
            <a:ext cx="4257300" cy="3221700"/>
          </a:xfrm>
          <a:prstGeom prst="rect">
            <a:avLst/>
          </a:prstGeom>
          <a:noFill/>
          <a:ln>
            <a:noFill/>
          </a:ln>
        </p:spPr>
        <p:txBody>
          <a:bodyPr anchorCtr="0" anchor="t" bIns="0" lIns="0" spcFirstLastPara="1" rIns="0" wrap="square" tIns="0">
            <a:noAutofit/>
          </a:bodyPr>
          <a:lstStyle>
            <a:lvl1pPr indent="-431800" lvl="0" marL="457200" algn="l">
              <a:lnSpc>
                <a:spcPct val="100000"/>
              </a:lnSpc>
              <a:spcBef>
                <a:spcPts val="600"/>
              </a:spcBef>
              <a:spcAft>
                <a:spcPts val="0"/>
              </a:spcAft>
              <a:buSzPts val="3200"/>
              <a:buChar char="⬗"/>
              <a:defRPr i="1" sz="3200"/>
            </a:lvl1pPr>
            <a:lvl2pPr indent="-431800" lvl="1" marL="914400" algn="l">
              <a:lnSpc>
                <a:spcPct val="100000"/>
              </a:lnSpc>
              <a:spcBef>
                <a:spcPts val="0"/>
              </a:spcBef>
              <a:spcAft>
                <a:spcPts val="0"/>
              </a:spcAft>
              <a:buSzPts val="3200"/>
              <a:buChar char="⬗"/>
              <a:defRPr i="1" sz="3200"/>
            </a:lvl2pPr>
            <a:lvl3pPr indent="-431800" lvl="2" marL="1371600" algn="l">
              <a:lnSpc>
                <a:spcPct val="100000"/>
              </a:lnSpc>
              <a:spcBef>
                <a:spcPts val="0"/>
              </a:spcBef>
              <a:spcAft>
                <a:spcPts val="0"/>
              </a:spcAft>
              <a:buSzPts val="3200"/>
              <a:buChar char="⬗"/>
              <a:defRPr i="1" sz="3200"/>
            </a:lvl3pPr>
            <a:lvl4pPr indent="-431800" lvl="3" marL="1828800" algn="l">
              <a:lnSpc>
                <a:spcPct val="100000"/>
              </a:lnSpc>
              <a:spcBef>
                <a:spcPts val="0"/>
              </a:spcBef>
              <a:spcAft>
                <a:spcPts val="0"/>
              </a:spcAft>
              <a:buSzPts val="3200"/>
              <a:buChar char="●"/>
              <a:defRPr i="1" sz="3200"/>
            </a:lvl4pPr>
            <a:lvl5pPr indent="-431800" lvl="4" marL="2286000" algn="l">
              <a:lnSpc>
                <a:spcPct val="100000"/>
              </a:lnSpc>
              <a:spcBef>
                <a:spcPts val="0"/>
              </a:spcBef>
              <a:spcAft>
                <a:spcPts val="0"/>
              </a:spcAft>
              <a:buSzPts val="3200"/>
              <a:buChar char="○"/>
              <a:defRPr i="1" sz="3200"/>
            </a:lvl5pPr>
            <a:lvl6pPr indent="-431800" lvl="5" marL="2743200" algn="l">
              <a:lnSpc>
                <a:spcPct val="100000"/>
              </a:lnSpc>
              <a:spcBef>
                <a:spcPts val="0"/>
              </a:spcBef>
              <a:spcAft>
                <a:spcPts val="0"/>
              </a:spcAft>
              <a:buSzPts val="3200"/>
              <a:buChar char="■"/>
              <a:defRPr i="1" sz="3200"/>
            </a:lvl6pPr>
            <a:lvl7pPr indent="-431800" lvl="6" marL="3200400" algn="l">
              <a:lnSpc>
                <a:spcPct val="100000"/>
              </a:lnSpc>
              <a:spcBef>
                <a:spcPts val="0"/>
              </a:spcBef>
              <a:spcAft>
                <a:spcPts val="0"/>
              </a:spcAft>
              <a:buSzPts val="3200"/>
              <a:buChar char="●"/>
              <a:defRPr i="1" sz="3200"/>
            </a:lvl7pPr>
            <a:lvl8pPr indent="-431800" lvl="7" marL="3657600" algn="l">
              <a:lnSpc>
                <a:spcPct val="100000"/>
              </a:lnSpc>
              <a:spcBef>
                <a:spcPts val="0"/>
              </a:spcBef>
              <a:spcAft>
                <a:spcPts val="0"/>
              </a:spcAft>
              <a:buSzPts val="3200"/>
              <a:buChar char="○"/>
              <a:defRPr i="1" sz="3200"/>
            </a:lvl8pPr>
            <a:lvl9pPr indent="-431800" lvl="8" marL="4114800" algn="l">
              <a:lnSpc>
                <a:spcPct val="100000"/>
              </a:lnSpc>
              <a:spcBef>
                <a:spcPts val="0"/>
              </a:spcBef>
              <a:spcAft>
                <a:spcPts val="0"/>
              </a:spcAft>
              <a:buSzPts val="3200"/>
              <a:buChar char="■"/>
              <a:defRPr i="1" sz="3200"/>
            </a:lvl9pPr>
          </a:lstStyle>
          <a:p/>
        </p:txBody>
      </p:sp>
      <p:sp>
        <p:nvSpPr>
          <p:cNvPr id="26" name="Google Shape;26;p15"/>
          <p:cNvSpPr txBox="1"/>
          <p:nvPr/>
        </p:nvSpPr>
        <p:spPr>
          <a:xfrm>
            <a:off x="817400" y="705169"/>
            <a:ext cx="1957200" cy="653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600"/>
              <a:buFont typeface="Arial"/>
              <a:buNone/>
            </a:pPr>
            <a:r>
              <a:rPr b="0" i="0" lang="es-ES" sz="9600" u="none" cap="none" strike="noStrike">
                <a:solidFill>
                  <a:schemeClr val="lt2"/>
                </a:solidFill>
                <a:latin typeface="Marcellus SC"/>
                <a:ea typeface="Marcellus SC"/>
                <a:cs typeface="Marcellus SC"/>
                <a:sym typeface="Marcellus SC"/>
              </a:rPr>
              <a:t>“</a:t>
            </a:r>
            <a:endParaRPr b="0" i="0" sz="9600" u="none" cap="none" strike="noStrike">
              <a:solidFill>
                <a:schemeClr val="lt2"/>
              </a:solidFill>
              <a:latin typeface="Marcellus SC"/>
              <a:ea typeface="Marcellus SC"/>
              <a:cs typeface="Marcellus SC"/>
              <a:sym typeface="Marcellus SC"/>
            </a:endParaRPr>
          </a:p>
        </p:txBody>
      </p:sp>
      <p:sp>
        <p:nvSpPr>
          <p:cNvPr id="27" name="Google Shape;27;p15"/>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8" name="Shape 28"/>
        <p:cNvGrpSpPr/>
        <p:nvPr/>
      </p:nvGrpSpPr>
      <p:grpSpPr>
        <a:xfrm>
          <a:off x="0" y="0"/>
          <a:ext cx="0" cy="0"/>
          <a:chOff x="0" y="0"/>
          <a:chExt cx="0" cy="0"/>
        </a:xfrm>
      </p:grpSpPr>
      <p:sp>
        <p:nvSpPr>
          <p:cNvPr id="29" name="Google Shape;29;p16"/>
          <p:cNvSpPr txBox="1"/>
          <p:nvPr>
            <p:ph type="title"/>
          </p:nvPr>
        </p:nvSpPr>
        <p:spPr>
          <a:xfrm>
            <a:off x="548025" y="431025"/>
            <a:ext cx="5511000" cy="7755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0" name="Google Shape;30;p16"/>
          <p:cNvSpPr txBox="1"/>
          <p:nvPr>
            <p:ph idx="1" type="body"/>
          </p:nvPr>
        </p:nvSpPr>
        <p:spPr>
          <a:xfrm>
            <a:off x="548025" y="1410075"/>
            <a:ext cx="1837800" cy="33057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31" name="Google Shape;31;p16"/>
          <p:cNvSpPr txBox="1"/>
          <p:nvPr>
            <p:ph idx="2" type="body"/>
          </p:nvPr>
        </p:nvSpPr>
        <p:spPr>
          <a:xfrm>
            <a:off x="2594365" y="1410075"/>
            <a:ext cx="1837800" cy="33057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32" name="Google Shape;32;p16"/>
          <p:cNvSpPr txBox="1"/>
          <p:nvPr>
            <p:ph idx="3" type="body"/>
          </p:nvPr>
        </p:nvSpPr>
        <p:spPr>
          <a:xfrm>
            <a:off x="4640704" y="1410075"/>
            <a:ext cx="1837800" cy="33057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33" name="Google Shape;33;p16"/>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17"/>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6" name="Shape 36"/>
        <p:cNvGrpSpPr/>
        <p:nvPr/>
      </p:nvGrpSpPr>
      <p:grpSpPr>
        <a:xfrm>
          <a:off x="0" y="0"/>
          <a:ext cx="0" cy="0"/>
          <a:chOff x="0" y="0"/>
          <a:chExt cx="0" cy="0"/>
        </a:xfrm>
      </p:grpSpPr>
      <p:sp>
        <p:nvSpPr>
          <p:cNvPr id="37" name="Google Shape;37;p18"/>
          <p:cNvSpPr txBox="1"/>
          <p:nvPr>
            <p:ph type="ctrTitle"/>
          </p:nvPr>
        </p:nvSpPr>
        <p:spPr>
          <a:xfrm>
            <a:off x="917475" y="1991825"/>
            <a:ext cx="5098500" cy="1159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mt="22000"/>
          </a:blip>
          <a:stretch>
            <a:fillRect/>
          </a:stretch>
        </a:blip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548025" y="431025"/>
            <a:ext cx="5511000" cy="7755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1pPr>
            <a:lvl2pPr lvl="1"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2pPr>
            <a:lvl3pPr lvl="2"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3pPr>
            <a:lvl4pPr lvl="3"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4pPr>
            <a:lvl5pPr lvl="4"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5pPr>
            <a:lvl6pPr lvl="5"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6pPr>
            <a:lvl7pPr lvl="6"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7pPr>
            <a:lvl8pPr lvl="7"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8pPr>
            <a:lvl9pPr lvl="8" marR="0" rtl="0" algn="l">
              <a:lnSpc>
                <a:spcPct val="100000"/>
              </a:lnSpc>
              <a:spcBef>
                <a:spcPts val="0"/>
              </a:spcBef>
              <a:spcAft>
                <a:spcPts val="0"/>
              </a:spcAft>
              <a:buClr>
                <a:schemeClr val="dk1"/>
              </a:buClr>
              <a:buSzPts val="2400"/>
              <a:buFont typeface="Marcellus SC"/>
              <a:buNone/>
              <a:defRPr b="0" i="0" sz="2400" u="none" cap="none" strike="noStrike">
                <a:solidFill>
                  <a:schemeClr val="dk1"/>
                </a:solidFill>
                <a:latin typeface="Marcellus SC"/>
                <a:ea typeface="Marcellus SC"/>
                <a:cs typeface="Marcellus SC"/>
                <a:sym typeface="Marcellus SC"/>
              </a:defRPr>
            </a:lvl9pPr>
          </a:lstStyle>
          <a:p/>
        </p:txBody>
      </p:sp>
      <p:sp>
        <p:nvSpPr>
          <p:cNvPr id="7" name="Google Shape;7;p10"/>
          <p:cNvSpPr txBox="1"/>
          <p:nvPr>
            <p:ph idx="1" type="body"/>
          </p:nvPr>
        </p:nvSpPr>
        <p:spPr>
          <a:xfrm>
            <a:off x="548025" y="1410075"/>
            <a:ext cx="5511000" cy="3211200"/>
          </a:xfrm>
          <a:prstGeom prst="rect">
            <a:avLst/>
          </a:prstGeom>
          <a:noFill/>
          <a:ln>
            <a:noFill/>
          </a:ln>
        </p:spPr>
        <p:txBody>
          <a:bodyPr anchorCtr="0" anchor="t" bIns="0" lIns="0" spcFirstLastPara="1" rIns="0" wrap="square" tIns="0">
            <a:noAutofit/>
          </a:bodyPr>
          <a:lstStyle>
            <a:lvl1pPr indent="-381000" lvl="0" marL="457200" marR="0" rtl="0" algn="l">
              <a:lnSpc>
                <a:spcPct val="100000"/>
              </a:lnSpc>
              <a:spcBef>
                <a:spcPts val="60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1pPr>
            <a:lvl2pPr indent="-381000" lvl="1" marL="914400" marR="0" rtl="0" algn="l">
              <a:lnSpc>
                <a:spcPct val="100000"/>
              </a:lnSpc>
              <a:spcBef>
                <a:spcPts val="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2pPr>
            <a:lvl3pPr indent="-381000" lvl="2" marL="1371600" marR="0" rtl="0" algn="l">
              <a:lnSpc>
                <a:spcPct val="100000"/>
              </a:lnSpc>
              <a:spcBef>
                <a:spcPts val="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3pPr>
            <a:lvl4pPr indent="-381000" lvl="3" marL="1828800" marR="0" rtl="0" algn="l">
              <a:lnSpc>
                <a:spcPct val="100000"/>
              </a:lnSpc>
              <a:spcBef>
                <a:spcPts val="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4pPr>
            <a:lvl5pPr indent="-381000" lvl="4" marL="2286000" marR="0" rtl="0" algn="l">
              <a:lnSpc>
                <a:spcPct val="100000"/>
              </a:lnSpc>
              <a:spcBef>
                <a:spcPts val="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5pPr>
            <a:lvl6pPr indent="-381000" lvl="5" marL="2743200" marR="0" rtl="0" algn="l">
              <a:lnSpc>
                <a:spcPct val="100000"/>
              </a:lnSpc>
              <a:spcBef>
                <a:spcPts val="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6pPr>
            <a:lvl7pPr indent="-381000" lvl="6" marL="3200400" marR="0" rtl="0" algn="l">
              <a:lnSpc>
                <a:spcPct val="100000"/>
              </a:lnSpc>
              <a:spcBef>
                <a:spcPts val="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7pPr>
            <a:lvl8pPr indent="-381000" lvl="7" marL="3657600" marR="0" rtl="0" algn="l">
              <a:lnSpc>
                <a:spcPct val="100000"/>
              </a:lnSpc>
              <a:spcBef>
                <a:spcPts val="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8pPr>
            <a:lvl9pPr indent="-381000" lvl="8" marL="4114800" marR="0" rtl="0" algn="l">
              <a:lnSpc>
                <a:spcPct val="100000"/>
              </a:lnSpc>
              <a:spcBef>
                <a:spcPts val="0"/>
              </a:spcBef>
              <a:spcAft>
                <a:spcPts val="0"/>
              </a:spcAft>
              <a:buClr>
                <a:schemeClr val="lt2"/>
              </a:buClr>
              <a:buSzPts val="2400"/>
              <a:buFont typeface="EB Garamond"/>
              <a:buChar char="■"/>
              <a:defRPr b="0" i="0" sz="2400" u="none" cap="none" strike="noStrike">
                <a:solidFill>
                  <a:schemeClr val="dk1"/>
                </a:solidFill>
                <a:latin typeface="EB Garamond"/>
                <a:ea typeface="EB Garamond"/>
                <a:cs typeface="EB Garamond"/>
                <a:sym typeface="EB Garamond"/>
              </a:defRPr>
            </a:lvl9pPr>
          </a:lstStyle>
          <a:p/>
        </p:txBody>
      </p:sp>
      <p:sp>
        <p:nvSpPr>
          <p:cNvPr id="8" name="Google Shape;8;p10"/>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Frank Ruhl Libre"/>
                <a:ea typeface="Frank Ruhl Libre"/>
                <a:cs typeface="Frank Ruhl Libre"/>
                <a:sym typeface="Frank Ruhl Libre"/>
              </a:defRPr>
            </a:lvl9pPr>
          </a:lstStyle>
          <a:p>
            <a:pPr indent="0" lvl="0" marL="0" rtl="0" algn="l">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s://www.lavozdigital.es/cadiz/201508/18/explosion-cadiz-1947-20150818134113-pr.html?ref=https:%2F%2Fwww.google.com%2F" TargetMode="External"/><Relationship Id="rId5" Type="http://schemas.openxmlformats.org/officeDocument/2006/relationships/image" Target="../media/image5.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11.jpg"/><Relationship Id="rId6" Type="http://schemas.openxmlformats.org/officeDocument/2006/relationships/image" Target="../media/image5.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5.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hyperlink" Target="https://cvc.cervantes.es/lengua/refranero/" TargetMode="External"/><Relationship Id="rId5" Type="http://schemas.openxmlformats.org/officeDocument/2006/relationships/image" Target="../media/image5.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5.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ctrTitle"/>
          </p:nvPr>
        </p:nvSpPr>
        <p:spPr>
          <a:xfrm>
            <a:off x="1610649" y="1567685"/>
            <a:ext cx="5098500" cy="115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000"/>
              <a:buNone/>
            </a:pPr>
            <a:r>
              <a:rPr lang="es-ES"/>
              <a:t>El Cádiz oculto</a:t>
            </a:r>
            <a:br>
              <a:rPr lang="es-ES"/>
            </a:br>
            <a:r>
              <a:rPr lang="es-ES" sz="1800"/>
              <a:t>misterios y secretos</a:t>
            </a:r>
            <a:endParaRPr sz="1800"/>
          </a:p>
        </p:txBody>
      </p:sp>
      <p:sp>
        <p:nvSpPr>
          <p:cNvPr id="43" name="Google Shape;43;p1"/>
          <p:cNvSpPr txBox="1"/>
          <p:nvPr/>
        </p:nvSpPr>
        <p:spPr>
          <a:xfrm>
            <a:off x="494041" y="453847"/>
            <a:ext cx="396910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Marcellus SC"/>
                <a:ea typeface="Marcellus SC"/>
                <a:cs typeface="Marcellus SC"/>
                <a:sym typeface="Marcellus SC"/>
              </a:rPr>
              <a:t>Autora: Vanesa Casado Arjona</a:t>
            </a:r>
            <a:endParaRPr/>
          </a:p>
          <a:p>
            <a:pPr indent="0" lvl="0" marL="0" marR="0" rtl="0" algn="l">
              <a:lnSpc>
                <a:spcPct val="100000"/>
              </a:lnSpc>
              <a:spcBef>
                <a:spcPts val="0"/>
              </a:spcBef>
              <a:spcAft>
                <a:spcPts val="0"/>
              </a:spcAft>
              <a:buNone/>
            </a:pPr>
            <a:r>
              <a:rPr b="0" i="0" lang="es-ES" sz="1400" u="none" cap="none" strike="noStrike">
                <a:solidFill>
                  <a:srgbClr val="000000"/>
                </a:solidFill>
                <a:latin typeface="Marcellus SC"/>
                <a:ea typeface="Marcellus SC"/>
                <a:cs typeface="Marcellus SC"/>
                <a:sym typeface="Marcellus SC"/>
              </a:rPr>
              <a:t>Nivel: B1+</a:t>
            </a:r>
            <a:endParaRPr/>
          </a:p>
          <a:p>
            <a:pPr indent="0" lvl="0" marL="0" marR="0" rtl="0" algn="l">
              <a:lnSpc>
                <a:spcPct val="100000"/>
              </a:lnSpc>
              <a:spcBef>
                <a:spcPts val="0"/>
              </a:spcBef>
              <a:spcAft>
                <a:spcPts val="0"/>
              </a:spcAft>
              <a:buNone/>
            </a:pPr>
            <a:r>
              <a:rPr b="0" i="0" lang="es-ES" sz="1400" u="none" cap="none" strike="noStrike">
                <a:solidFill>
                  <a:srgbClr val="000000"/>
                </a:solidFill>
                <a:latin typeface="Marcellus SC"/>
                <a:ea typeface="Marcellus SC"/>
                <a:cs typeface="Marcellus SC"/>
                <a:sym typeface="Marcellus SC"/>
              </a:rPr>
              <a:t>Contenidos: Imperfecto indicativo dramático</a:t>
            </a:r>
            <a:endParaRPr/>
          </a:p>
        </p:txBody>
      </p:sp>
      <p:pic>
        <p:nvPicPr>
          <p:cNvPr id="44" name="Google Shape;44;p1"/>
          <p:cNvPicPr preferRelativeResize="0"/>
          <p:nvPr/>
        </p:nvPicPr>
        <p:blipFill rotWithShape="1">
          <a:blip r:embed="rId3">
            <a:alphaModFix/>
          </a:blip>
          <a:srcRect b="0" l="0" r="0" t="0"/>
          <a:stretch/>
        </p:blipFill>
        <p:spPr>
          <a:xfrm>
            <a:off x="297711" y="3964459"/>
            <a:ext cx="2058220" cy="826610"/>
          </a:xfrm>
          <a:prstGeom prst="rect">
            <a:avLst/>
          </a:prstGeom>
          <a:noFill/>
          <a:ln>
            <a:noFill/>
          </a:ln>
        </p:spPr>
      </p:pic>
      <p:sp>
        <p:nvSpPr>
          <p:cNvPr id="45" name="Google Shape;45;p1"/>
          <p:cNvSpPr/>
          <p:nvPr/>
        </p:nvSpPr>
        <p:spPr>
          <a:xfrm>
            <a:off x="5402791" y="2000168"/>
            <a:ext cx="1613579" cy="902424"/>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p:nvPr/>
        </p:nvSpPr>
        <p:spPr>
          <a:xfrm>
            <a:off x="6297688" y="3074699"/>
            <a:ext cx="1750952" cy="1759757"/>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1"/>
          <p:cNvPicPr preferRelativeResize="0"/>
          <p:nvPr/>
        </p:nvPicPr>
        <p:blipFill rotWithShape="1">
          <a:blip r:embed="rId4">
            <a:alphaModFix/>
          </a:blip>
          <a:srcRect b="0" l="0" r="0" t="0"/>
          <a:stretch/>
        </p:blipFill>
        <p:spPr>
          <a:xfrm>
            <a:off x="297711" y="3102660"/>
            <a:ext cx="1656592" cy="851918"/>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type="title"/>
          </p:nvPr>
        </p:nvSpPr>
        <p:spPr>
          <a:xfrm>
            <a:off x="363726" y="361506"/>
            <a:ext cx="8326617" cy="448069"/>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400"/>
              <a:buNone/>
            </a:pPr>
            <a:r>
              <a:rPr lang="es-ES"/>
              <a:t>1. El día en que Cádiz cambió: la explosión del 47</a:t>
            </a:r>
            <a:endParaRPr/>
          </a:p>
        </p:txBody>
      </p:sp>
      <p:sp>
        <p:nvSpPr>
          <p:cNvPr id="53" name="Google Shape;53;p2"/>
          <p:cNvSpPr txBox="1"/>
          <p:nvPr>
            <p:ph idx="1" type="body"/>
          </p:nvPr>
        </p:nvSpPr>
        <p:spPr>
          <a:xfrm>
            <a:off x="363727" y="878446"/>
            <a:ext cx="2471622" cy="3211200"/>
          </a:xfrm>
          <a:prstGeom prst="rect">
            <a:avLst/>
          </a:prstGeom>
          <a:noFill/>
          <a:ln>
            <a:noFill/>
          </a:ln>
        </p:spPr>
        <p:txBody>
          <a:bodyPr anchorCtr="0" anchor="t" bIns="0" lIns="0" spcFirstLastPara="1" rIns="0" wrap="square" tIns="0">
            <a:noAutofit/>
          </a:bodyPr>
          <a:lstStyle/>
          <a:p>
            <a:pPr indent="0" lvl="0" marL="76200" rtl="0" algn="just">
              <a:lnSpc>
                <a:spcPct val="100000"/>
              </a:lnSpc>
              <a:spcBef>
                <a:spcPts val="600"/>
              </a:spcBef>
              <a:spcAft>
                <a:spcPts val="0"/>
              </a:spcAft>
              <a:buSzPts val="2400"/>
              <a:buNone/>
            </a:pPr>
            <a:r>
              <a:rPr b="1" i="1" lang="es-ES" sz="1000"/>
              <a:t>La Voz de Cádiz. M. Almagro. </a:t>
            </a:r>
            <a:r>
              <a:rPr lang="es-ES" sz="1200"/>
              <a:t>Nadie sospechaba que aquel 18 de agosto marcaría un antes y un después en la historia de la ciudad. Que el sonido de un dramático estallido iba a llegar hasta Huelva, Sevilla o Lisboa, que todo Cádiz iba a temblar y que a partir de esa noche mucha gente iba a llorar y recordar para siempre una de las mayores desgracias de España.</a:t>
            </a:r>
            <a:endParaRPr/>
          </a:p>
          <a:p>
            <a:pPr indent="0" lvl="0" marL="76200" rtl="0" algn="just">
              <a:lnSpc>
                <a:spcPct val="100000"/>
              </a:lnSpc>
              <a:spcBef>
                <a:spcPts val="600"/>
              </a:spcBef>
              <a:spcAft>
                <a:spcPts val="0"/>
              </a:spcAft>
              <a:buSzPts val="2400"/>
              <a:buNone/>
            </a:pPr>
            <a:r>
              <a:rPr lang="es-ES" sz="1200"/>
              <a:t>1947, eran las diez menos cuarto cuando una detonación vistió todo el cielo de la Bahía de rojo sangre y de gritos las calles. Un polvorín, situado donde actualmente se encuentra el Instituto Hidrográfico de la Marina, con casi mil toneladas de explosivos estallaba y provocaba la tragedia. </a:t>
            </a:r>
            <a:endParaRPr/>
          </a:p>
          <a:p>
            <a:pPr indent="0" lvl="0" marL="76200" rtl="0" algn="just">
              <a:lnSpc>
                <a:spcPct val="100000"/>
              </a:lnSpc>
              <a:spcBef>
                <a:spcPts val="600"/>
              </a:spcBef>
              <a:spcAft>
                <a:spcPts val="0"/>
              </a:spcAft>
              <a:buSzPts val="2400"/>
              <a:buNone/>
            </a:pPr>
            <a:r>
              <a:rPr lang="es-ES" sz="1200"/>
              <a:t>La onda expansiva arrasaba entonces el barrio de San Severiano, la Barriada</a:t>
            </a:r>
            <a:endParaRPr/>
          </a:p>
          <a:p>
            <a:pPr indent="0" lvl="0" marL="76200" rtl="0" algn="l">
              <a:lnSpc>
                <a:spcPct val="100000"/>
              </a:lnSpc>
              <a:spcBef>
                <a:spcPts val="600"/>
              </a:spcBef>
              <a:spcAft>
                <a:spcPts val="0"/>
              </a:spcAft>
              <a:buSzPts val="2400"/>
              <a:buNone/>
            </a:pPr>
            <a:r>
              <a:t/>
            </a:r>
            <a:endParaRPr/>
          </a:p>
        </p:txBody>
      </p:sp>
      <p:sp>
        <p:nvSpPr>
          <p:cNvPr id="54" name="Google Shape;54;p2"/>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s-ES"/>
              <a:t>‹#›</a:t>
            </a:fld>
            <a:endParaRPr/>
          </a:p>
        </p:txBody>
      </p:sp>
      <p:sp>
        <p:nvSpPr>
          <p:cNvPr id="55" name="Google Shape;55;p2"/>
          <p:cNvSpPr txBox="1"/>
          <p:nvPr/>
        </p:nvSpPr>
        <p:spPr>
          <a:xfrm>
            <a:off x="3001435" y="878446"/>
            <a:ext cx="2471622" cy="3211200"/>
          </a:xfrm>
          <a:prstGeom prst="rect">
            <a:avLst/>
          </a:prstGeom>
          <a:noFill/>
          <a:ln>
            <a:noFill/>
          </a:ln>
        </p:spPr>
        <p:txBody>
          <a:bodyPr anchorCtr="0" anchor="t" bIns="0" lIns="0" spcFirstLastPara="1" rIns="0" wrap="square" tIns="0">
            <a:noAutofit/>
          </a:bodyPr>
          <a:lstStyle/>
          <a:p>
            <a:pPr indent="0" lvl="0" marL="76200" marR="0" rtl="0" algn="just">
              <a:lnSpc>
                <a:spcPct val="100000"/>
              </a:lnSpc>
              <a:spcBef>
                <a:spcPts val="600"/>
              </a:spcBef>
              <a:spcAft>
                <a:spcPts val="0"/>
              </a:spcAft>
              <a:buClr>
                <a:schemeClr val="lt2"/>
              </a:buClr>
              <a:buSzPts val="2400"/>
              <a:buFont typeface="EB Garamond"/>
              <a:buNone/>
            </a:pPr>
            <a:r>
              <a:rPr b="0" i="0" lang="es-ES" sz="1200" u="none" cap="none" strike="noStrike">
                <a:solidFill>
                  <a:schemeClr val="dk1"/>
                </a:solidFill>
                <a:latin typeface="EB Garamond"/>
                <a:ea typeface="EB Garamond"/>
                <a:cs typeface="EB Garamond"/>
                <a:sym typeface="EB Garamond"/>
              </a:rPr>
              <a:t>España, los chalés de Bahía Blanca, el campo de la Mirandilla, el sanatorio Madre de Dios, los cuarteles y los astilleros de Echevarrieta y Larrinaga... entre otros lugares. El drama se cebaba con la Casa Cuna del Hogar del Niño Jesús. Allí las Hermanas de la Caridad cuidaban a decenas de niños huérfanos que murieron ese día.</a:t>
            </a:r>
            <a:endParaRPr/>
          </a:p>
          <a:p>
            <a:pPr indent="0" lvl="0" marL="76200" marR="0" rtl="0" algn="just">
              <a:lnSpc>
                <a:spcPct val="100000"/>
              </a:lnSpc>
              <a:spcBef>
                <a:spcPts val="600"/>
              </a:spcBef>
              <a:spcAft>
                <a:spcPts val="0"/>
              </a:spcAft>
              <a:buClr>
                <a:schemeClr val="lt2"/>
              </a:buClr>
              <a:buSzPts val="2400"/>
              <a:buFont typeface="EB Garamond"/>
              <a:buNone/>
            </a:pPr>
            <a:r>
              <a:rPr b="0" i="0" lang="es-ES" sz="1200" u="none" cap="none" strike="noStrike">
                <a:solidFill>
                  <a:schemeClr val="dk1"/>
                </a:solidFill>
                <a:latin typeface="EB Garamond"/>
                <a:ea typeface="EB Garamond"/>
                <a:cs typeface="EB Garamond"/>
                <a:sym typeface="EB Garamond"/>
              </a:rPr>
              <a:t>En los edificios de alrededor también quedaron sepultadas familias enteras. Por suerte, el centro histórico se salvaba por la vieja muralla que frenó la onda que avanzaba sin piedad por todo Cádiz con su estela de destrucción. </a:t>
            </a:r>
            <a:endParaRPr/>
          </a:p>
          <a:p>
            <a:pPr indent="0" lvl="0" marL="76200" marR="0" rtl="0" algn="just">
              <a:lnSpc>
                <a:spcPct val="100000"/>
              </a:lnSpc>
              <a:spcBef>
                <a:spcPts val="600"/>
              </a:spcBef>
              <a:spcAft>
                <a:spcPts val="0"/>
              </a:spcAft>
              <a:buClr>
                <a:schemeClr val="lt2"/>
              </a:buClr>
              <a:buSzPts val="2400"/>
              <a:buFont typeface="EB Garamond"/>
              <a:buNone/>
            </a:pPr>
            <a:r>
              <a:rPr b="0" i="0" lang="es-ES" sz="1200" u="none" cap="none" strike="noStrike">
                <a:solidFill>
                  <a:schemeClr val="dk1"/>
                </a:solidFill>
                <a:latin typeface="EB Garamond"/>
                <a:ea typeface="EB Garamond"/>
                <a:cs typeface="EB Garamond"/>
                <a:sym typeface="EB Garamond"/>
              </a:rPr>
              <a:t>Hubo oficialmente 150 muertos (los que sobrevivieron hablan de un número mayor), más de 5000 heridos y unos 2000 edificios dañados. </a:t>
            </a:r>
            <a:endParaRPr b="0" i="0" sz="1200" u="none" cap="none" strike="noStrike">
              <a:solidFill>
                <a:schemeClr val="dk1"/>
              </a:solidFill>
              <a:latin typeface="EB Garamond"/>
              <a:ea typeface="EB Garamond"/>
              <a:cs typeface="EB Garamond"/>
              <a:sym typeface="EB Garamond"/>
            </a:endParaRPr>
          </a:p>
        </p:txBody>
      </p:sp>
      <p:sp>
        <p:nvSpPr>
          <p:cNvPr id="56" name="Google Shape;56;p2"/>
          <p:cNvSpPr txBox="1"/>
          <p:nvPr/>
        </p:nvSpPr>
        <p:spPr>
          <a:xfrm>
            <a:off x="5710027" y="878446"/>
            <a:ext cx="2471622" cy="3211200"/>
          </a:xfrm>
          <a:prstGeom prst="rect">
            <a:avLst/>
          </a:prstGeom>
          <a:noFill/>
          <a:ln>
            <a:noFill/>
          </a:ln>
        </p:spPr>
        <p:txBody>
          <a:bodyPr anchorCtr="0" anchor="t" bIns="0" lIns="0" spcFirstLastPara="1" rIns="0" wrap="square" tIns="0">
            <a:noAutofit/>
          </a:bodyPr>
          <a:lstStyle/>
          <a:p>
            <a:pPr indent="0" lvl="0" marL="76200" marR="0" rtl="0" algn="just">
              <a:lnSpc>
                <a:spcPct val="100000"/>
              </a:lnSpc>
              <a:spcBef>
                <a:spcPts val="600"/>
              </a:spcBef>
              <a:spcAft>
                <a:spcPts val="0"/>
              </a:spcAft>
              <a:buClr>
                <a:schemeClr val="lt2"/>
              </a:buClr>
              <a:buSzPts val="2400"/>
              <a:buFont typeface="EB Garamond"/>
              <a:buNone/>
            </a:pPr>
            <a:r>
              <a:rPr b="0" i="0" lang="es-ES" sz="1200" u="none" cap="none" strike="noStrike">
                <a:solidFill>
                  <a:schemeClr val="dk1"/>
                </a:solidFill>
                <a:latin typeface="EB Garamond"/>
                <a:ea typeface="EB Garamond"/>
                <a:cs typeface="EB Garamond"/>
                <a:sym typeface="EB Garamond"/>
              </a:rPr>
              <a:t>Los que sobrevivieron aseguraban que pudo ser mucho peor ya que se evitó una segunda explosión. Un grupo de valientes, ayudados por el almirante Pascual Pery Junquera evitaron que se produjera una segunda deflagración que hubiera multiplicado los daños de la catástrofe y asolado la ciudad por completo. </a:t>
            </a:r>
            <a:endParaRPr/>
          </a:p>
          <a:p>
            <a:pPr indent="0" lvl="0" marL="76200" marR="0" rtl="0" algn="just">
              <a:lnSpc>
                <a:spcPct val="100000"/>
              </a:lnSpc>
              <a:spcBef>
                <a:spcPts val="600"/>
              </a:spcBef>
              <a:spcAft>
                <a:spcPts val="0"/>
              </a:spcAft>
              <a:buClr>
                <a:schemeClr val="lt2"/>
              </a:buClr>
              <a:buSzPts val="2400"/>
              <a:buFont typeface="EB Garamond"/>
              <a:buNone/>
            </a:pPr>
            <a:r>
              <a:rPr b="0" i="0" lang="es-ES" sz="1200" u="none" cap="none" strike="noStrike">
                <a:solidFill>
                  <a:schemeClr val="dk1"/>
                </a:solidFill>
                <a:latin typeface="EB Garamond"/>
                <a:ea typeface="EB Garamond"/>
                <a:cs typeface="EB Garamond"/>
                <a:sym typeface="EB Garamond"/>
              </a:rPr>
              <a:t>Ahora bien, ¿Qué o quién inicio aquel desastre? ¿Qué chispa encendió el polvorín? ¿Qué hacía ese material explosivo en una zona poblada? Aún es un misterio. </a:t>
            </a:r>
            <a:endParaRPr/>
          </a:p>
        </p:txBody>
      </p:sp>
      <p:cxnSp>
        <p:nvCxnSpPr>
          <p:cNvPr id="57" name="Google Shape;57;p2"/>
          <p:cNvCxnSpPr/>
          <p:nvPr/>
        </p:nvCxnSpPr>
        <p:spPr>
          <a:xfrm>
            <a:off x="2946400" y="986971"/>
            <a:ext cx="0" cy="3621315"/>
          </a:xfrm>
          <a:prstGeom prst="straightConnector1">
            <a:avLst/>
          </a:prstGeom>
          <a:noFill/>
          <a:ln cap="flat" cmpd="sng" w="19050">
            <a:solidFill>
              <a:srgbClr val="DDB456"/>
            </a:solidFill>
            <a:prstDash val="solid"/>
            <a:round/>
            <a:headEnd len="sm" w="sm" type="none"/>
            <a:tailEnd len="sm" w="sm" type="none"/>
          </a:ln>
        </p:spPr>
      </p:cxnSp>
      <p:cxnSp>
        <p:nvCxnSpPr>
          <p:cNvPr id="58" name="Google Shape;58;p2"/>
          <p:cNvCxnSpPr/>
          <p:nvPr/>
        </p:nvCxnSpPr>
        <p:spPr>
          <a:xfrm>
            <a:off x="5617029" y="986971"/>
            <a:ext cx="0" cy="3621315"/>
          </a:xfrm>
          <a:prstGeom prst="straightConnector1">
            <a:avLst/>
          </a:prstGeom>
          <a:noFill/>
          <a:ln cap="flat" cmpd="sng" w="19050">
            <a:solidFill>
              <a:srgbClr val="DDB456"/>
            </a:solidFill>
            <a:prstDash val="solid"/>
            <a:round/>
            <a:headEnd len="sm" w="sm" type="none"/>
            <a:tailEnd len="sm" w="sm" type="none"/>
          </a:ln>
        </p:spPr>
      </p:cxnSp>
      <p:pic>
        <p:nvPicPr>
          <p:cNvPr id="59" name="Google Shape;59;p2"/>
          <p:cNvPicPr preferRelativeResize="0"/>
          <p:nvPr/>
        </p:nvPicPr>
        <p:blipFill rotWithShape="1">
          <a:blip r:embed="rId3">
            <a:alphaModFix/>
          </a:blip>
          <a:srcRect b="0" l="0" r="0" t="0"/>
          <a:stretch/>
        </p:blipFill>
        <p:spPr>
          <a:xfrm>
            <a:off x="6313719" y="3640585"/>
            <a:ext cx="2185900" cy="1234713"/>
          </a:xfrm>
          <a:prstGeom prst="rect">
            <a:avLst/>
          </a:prstGeom>
          <a:noFill/>
          <a:ln>
            <a:noFill/>
          </a:ln>
          <a:effectLst>
            <a:outerShdw blurRad="292100" rotWithShape="0" algn="tl" dir="2700000" dist="139700">
              <a:srgbClr val="333333">
                <a:alpha val="64705"/>
              </a:srgbClr>
            </a:outerShdw>
          </a:effectLst>
        </p:spPr>
      </p:pic>
      <p:sp>
        <p:nvSpPr>
          <p:cNvPr id="60" name="Google Shape;60;p2"/>
          <p:cNvSpPr txBox="1"/>
          <p:nvPr/>
        </p:nvSpPr>
        <p:spPr>
          <a:xfrm>
            <a:off x="529501" y="4904866"/>
            <a:ext cx="861449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900" u="sng" cap="none" strike="noStrike">
                <a:solidFill>
                  <a:srgbClr val="000000"/>
                </a:solidFill>
                <a:latin typeface="Arial"/>
                <a:ea typeface="Arial"/>
                <a:cs typeface="Arial"/>
                <a:sym typeface="Arial"/>
                <a:hlinkClick r:id="rId4">
                  <a:extLst>
                    <a:ext uri="{A12FA001-AC4F-418D-AE19-62706E023703}">
                      <ahyp:hlinkClr val="tx"/>
                    </a:ext>
                  </a:extLst>
                </a:hlinkClick>
              </a:rPr>
              <a:t>https://www.lavozdigital.es/cadiz/201508/18/explosion-cadiz-1947-20150818134113-pr.html?ref=https:%2F%2Fwww.google.com%2F</a:t>
            </a:r>
            <a:r>
              <a:rPr b="0" i="0" lang="es-ES" sz="900" u="none" cap="none" strike="noStrike">
                <a:solidFill>
                  <a:srgbClr val="000000"/>
                </a:solidFill>
                <a:latin typeface="Arial"/>
                <a:ea typeface="Arial"/>
                <a:cs typeface="Arial"/>
                <a:sym typeface="Arial"/>
              </a:rPr>
              <a:t> </a:t>
            </a:r>
            <a:endParaRPr/>
          </a:p>
        </p:txBody>
      </p:sp>
      <p:sp>
        <p:nvSpPr>
          <p:cNvPr id="61" name="Google Shape;61;p2"/>
          <p:cNvSpPr/>
          <p:nvPr/>
        </p:nvSpPr>
        <p:spPr>
          <a:xfrm>
            <a:off x="8243461" y="3397034"/>
            <a:ext cx="350316" cy="349360"/>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2"/>
          <p:cNvPicPr preferRelativeResize="0"/>
          <p:nvPr/>
        </p:nvPicPr>
        <p:blipFill rotWithShape="1">
          <a:blip r:embed="rId5">
            <a:alphaModFix/>
          </a:blip>
          <a:srcRect b="0" l="0" r="0" t="0"/>
          <a:stretch/>
        </p:blipFill>
        <p:spPr>
          <a:xfrm>
            <a:off x="8737374" y="7802"/>
            <a:ext cx="406626" cy="406626"/>
          </a:xfrm>
          <a:prstGeom prst="rect">
            <a:avLst/>
          </a:prstGeom>
          <a:noFill/>
          <a:ln>
            <a:noFill/>
          </a:ln>
        </p:spPr>
      </p:pic>
      <p:pic>
        <p:nvPicPr>
          <p:cNvPr id="63" name="Google Shape;63;p2"/>
          <p:cNvPicPr preferRelativeResize="0"/>
          <p:nvPr/>
        </p:nvPicPr>
        <p:blipFill rotWithShape="1">
          <a:blip r:embed="rId6">
            <a:alphaModFix/>
          </a:blip>
          <a:srcRect b="0" l="0" r="0" t="0"/>
          <a:stretch/>
        </p:blipFill>
        <p:spPr>
          <a:xfrm>
            <a:off x="7943425" y="10641"/>
            <a:ext cx="785181" cy="40378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548025" y="338991"/>
            <a:ext cx="5511000" cy="7755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400"/>
              <a:buNone/>
            </a:pPr>
            <a:r>
              <a:rPr lang="es-ES"/>
              <a:t>RESPONDE A LAS SIGUIENTES PREGUNTAS: </a:t>
            </a:r>
            <a:endParaRPr/>
          </a:p>
        </p:txBody>
      </p:sp>
      <p:sp>
        <p:nvSpPr>
          <p:cNvPr id="69" name="Google Shape;69;p3"/>
          <p:cNvSpPr txBox="1"/>
          <p:nvPr>
            <p:ph idx="2" type="body"/>
          </p:nvPr>
        </p:nvSpPr>
        <p:spPr>
          <a:xfrm>
            <a:off x="6616654" y="1208616"/>
            <a:ext cx="2236574" cy="3306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600"/>
              </a:spcBef>
              <a:spcAft>
                <a:spcPts val="0"/>
              </a:spcAft>
              <a:buSzPts val="2000"/>
              <a:buNone/>
            </a:pPr>
            <a:r>
              <a:rPr b="1" lang="es-ES" sz="1200"/>
              <a:t>EL PERIODISMO Y EL DRAMATISMO</a:t>
            </a:r>
            <a:endParaRPr sz="1200"/>
          </a:p>
          <a:p>
            <a:pPr indent="-228600" lvl="0" marL="228600" rtl="0" algn="just">
              <a:lnSpc>
                <a:spcPct val="100000"/>
              </a:lnSpc>
              <a:spcBef>
                <a:spcPts val="600"/>
              </a:spcBef>
              <a:spcAft>
                <a:spcPts val="0"/>
              </a:spcAft>
              <a:buSzPts val="2000"/>
              <a:buAutoNum type="arabicPeriod"/>
            </a:pPr>
            <a:r>
              <a:rPr lang="es-ES" sz="1200"/>
              <a:t>Fíjate en el texto y busca verbos en pretérito imperfecto de indicativo. </a:t>
            </a:r>
            <a:endParaRPr/>
          </a:p>
          <a:p>
            <a:pPr indent="-228600" lvl="0" marL="228600" rtl="0" algn="just">
              <a:lnSpc>
                <a:spcPct val="100000"/>
              </a:lnSpc>
              <a:spcBef>
                <a:spcPts val="600"/>
              </a:spcBef>
              <a:spcAft>
                <a:spcPts val="0"/>
              </a:spcAft>
              <a:buSzPts val="2000"/>
              <a:buAutoNum type="arabicPeriod"/>
            </a:pPr>
            <a:r>
              <a:rPr lang="es-ES" sz="1200"/>
              <a:t>¿Por qué la autora del texto usa este tiempo verbal? ¿Es una descripción del pasado? ¿Eran hechos habituales? ¿O se trata de un nuevo uso?</a:t>
            </a:r>
            <a:endParaRPr/>
          </a:p>
          <a:p>
            <a:pPr indent="-228600" lvl="0" marL="228600" rtl="0" algn="just">
              <a:lnSpc>
                <a:spcPct val="100000"/>
              </a:lnSpc>
              <a:spcBef>
                <a:spcPts val="600"/>
              </a:spcBef>
              <a:spcAft>
                <a:spcPts val="0"/>
              </a:spcAft>
              <a:buSzPts val="2000"/>
              <a:buAutoNum type="arabicPeriod"/>
            </a:pPr>
            <a:r>
              <a:rPr lang="es-ES" sz="1200"/>
              <a:t>¡Exacto! Los textos periodísticos también usan el imperfecto para describir hechos pasados terminados, pero para darles dramatismo y continuidad a la historia que narran. Es una forma nueva de expresión que podrás ver también en libros o telediarios. </a:t>
            </a:r>
            <a:endParaRPr/>
          </a:p>
          <a:p>
            <a:pPr indent="0" lvl="0" marL="0" rtl="0" algn="l">
              <a:lnSpc>
                <a:spcPct val="100000"/>
              </a:lnSpc>
              <a:spcBef>
                <a:spcPts val="600"/>
              </a:spcBef>
              <a:spcAft>
                <a:spcPts val="0"/>
              </a:spcAft>
              <a:buSzPts val="2000"/>
              <a:buNone/>
            </a:pPr>
            <a:r>
              <a:t/>
            </a:r>
            <a:endParaRPr sz="1200"/>
          </a:p>
        </p:txBody>
      </p:sp>
      <p:sp>
        <p:nvSpPr>
          <p:cNvPr id="70" name="Google Shape;70;p3"/>
          <p:cNvSpPr txBox="1"/>
          <p:nvPr>
            <p:ph idx="1" type="body"/>
          </p:nvPr>
        </p:nvSpPr>
        <p:spPr>
          <a:xfrm>
            <a:off x="421394" y="1584682"/>
            <a:ext cx="2424600" cy="2740116"/>
          </a:xfrm>
          <a:prstGeom prst="rect">
            <a:avLst/>
          </a:prstGeom>
          <a:noFill/>
          <a:ln>
            <a:noFill/>
          </a:ln>
        </p:spPr>
        <p:txBody>
          <a:bodyPr anchorCtr="0" anchor="t" bIns="0" lIns="0" spcFirstLastPara="1" rIns="0" wrap="square" tIns="0">
            <a:noAutofit/>
          </a:bodyPr>
          <a:lstStyle/>
          <a:p>
            <a:pPr indent="-228600" lvl="0" marL="228600" rtl="0" algn="l">
              <a:lnSpc>
                <a:spcPct val="100000"/>
              </a:lnSpc>
              <a:spcBef>
                <a:spcPts val="600"/>
              </a:spcBef>
              <a:spcAft>
                <a:spcPts val="0"/>
              </a:spcAft>
              <a:buClr>
                <a:schemeClr val="dk1"/>
              </a:buClr>
              <a:buSzPts val="1100"/>
              <a:buFont typeface="Arial"/>
              <a:buAutoNum type="arabicPeriod"/>
            </a:pPr>
            <a:r>
              <a:rPr b="1" lang="es-ES" sz="1200"/>
              <a:t>¿Cuándo estalló “la bomba”?</a:t>
            </a:r>
            <a:endParaRPr/>
          </a:p>
          <a:p>
            <a:pPr indent="-228600" lvl="0" marL="228600" rtl="0" algn="l">
              <a:lnSpc>
                <a:spcPct val="100000"/>
              </a:lnSpc>
              <a:spcBef>
                <a:spcPts val="600"/>
              </a:spcBef>
              <a:spcAft>
                <a:spcPts val="0"/>
              </a:spcAft>
              <a:buClr>
                <a:schemeClr val="dk1"/>
              </a:buClr>
              <a:buSzPts val="1100"/>
              <a:buFont typeface="Arial"/>
              <a:buAutoNum type="arabicPeriod"/>
            </a:pPr>
            <a:r>
              <a:rPr b="1" lang="es-ES" sz="1200"/>
              <a:t>¿Cuánta gente murió?</a:t>
            </a:r>
            <a:endParaRPr/>
          </a:p>
          <a:p>
            <a:pPr indent="-228600" lvl="0" marL="228600" rtl="0" algn="l">
              <a:lnSpc>
                <a:spcPct val="100000"/>
              </a:lnSpc>
              <a:spcBef>
                <a:spcPts val="600"/>
              </a:spcBef>
              <a:spcAft>
                <a:spcPts val="0"/>
              </a:spcAft>
              <a:buClr>
                <a:schemeClr val="dk1"/>
              </a:buClr>
              <a:buSzPts val="1100"/>
              <a:buFont typeface="Arial"/>
              <a:buAutoNum type="arabicPeriod"/>
            </a:pPr>
            <a:r>
              <a:rPr b="1" lang="es-ES" sz="1200"/>
              <a:t>¿Cuántos heridos hubo?</a:t>
            </a:r>
            <a:endParaRPr/>
          </a:p>
          <a:p>
            <a:pPr indent="-228600" lvl="0" marL="228600" rtl="0" algn="l">
              <a:lnSpc>
                <a:spcPct val="100000"/>
              </a:lnSpc>
              <a:spcBef>
                <a:spcPts val="600"/>
              </a:spcBef>
              <a:spcAft>
                <a:spcPts val="0"/>
              </a:spcAft>
              <a:buClr>
                <a:schemeClr val="dk1"/>
              </a:buClr>
              <a:buSzPts val="1100"/>
              <a:buFont typeface="Arial"/>
              <a:buAutoNum type="arabicPeriod"/>
            </a:pPr>
            <a:r>
              <a:rPr b="1" lang="es-ES" sz="1200"/>
              <a:t>¿Por qué estalló el polvorín?</a:t>
            </a:r>
            <a:endParaRPr/>
          </a:p>
          <a:p>
            <a:pPr indent="-228600" lvl="0" marL="228600" rtl="0" algn="l">
              <a:lnSpc>
                <a:spcPct val="100000"/>
              </a:lnSpc>
              <a:spcBef>
                <a:spcPts val="600"/>
              </a:spcBef>
              <a:spcAft>
                <a:spcPts val="0"/>
              </a:spcAft>
              <a:buClr>
                <a:schemeClr val="dk1"/>
              </a:buClr>
              <a:buSzPts val="1100"/>
              <a:buFont typeface="Arial"/>
              <a:buAutoNum type="arabicPeriod"/>
            </a:pPr>
            <a:r>
              <a:rPr b="1" lang="es-ES" sz="1200"/>
              <a:t>¿Hubo una segunda explosión? ¿Por qué?</a:t>
            </a:r>
            <a:endParaRPr/>
          </a:p>
          <a:p>
            <a:pPr indent="-228600" lvl="0" marL="228600" rtl="0" algn="l">
              <a:lnSpc>
                <a:spcPct val="100000"/>
              </a:lnSpc>
              <a:spcBef>
                <a:spcPts val="600"/>
              </a:spcBef>
              <a:spcAft>
                <a:spcPts val="0"/>
              </a:spcAft>
              <a:buClr>
                <a:schemeClr val="dk1"/>
              </a:buClr>
              <a:buSzPts val="1100"/>
              <a:buFont typeface="Arial"/>
              <a:buAutoNum type="arabicPeriod"/>
            </a:pPr>
            <a:r>
              <a:rPr b="1" lang="es-ES" sz="1200"/>
              <a:t>¿Dónde pudo escucharse el sonido de la explosión?</a:t>
            </a:r>
            <a:endParaRPr/>
          </a:p>
          <a:p>
            <a:pPr indent="-228600" lvl="0" marL="228600" rtl="0" algn="l">
              <a:lnSpc>
                <a:spcPct val="100000"/>
              </a:lnSpc>
              <a:spcBef>
                <a:spcPts val="600"/>
              </a:spcBef>
              <a:spcAft>
                <a:spcPts val="0"/>
              </a:spcAft>
              <a:buClr>
                <a:schemeClr val="dk1"/>
              </a:buClr>
              <a:buSzPts val="1100"/>
              <a:buFont typeface="Arial"/>
              <a:buAutoNum type="arabicPeriod"/>
            </a:pPr>
            <a:r>
              <a:rPr b="1" lang="es-ES" sz="1200"/>
              <a:t>¿Conoces algún hecho reciente relacionado con explosiones? ¿Qué pasó?</a:t>
            </a:r>
            <a:endParaRPr/>
          </a:p>
          <a:p>
            <a:pPr indent="-228600" lvl="0" marL="228600" rtl="0" algn="l">
              <a:lnSpc>
                <a:spcPct val="100000"/>
              </a:lnSpc>
              <a:spcBef>
                <a:spcPts val="600"/>
              </a:spcBef>
              <a:spcAft>
                <a:spcPts val="0"/>
              </a:spcAft>
              <a:buClr>
                <a:schemeClr val="dk1"/>
              </a:buClr>
              <a:buSzPts val="1100"/>
              <a:buFont typeface="Arial"/>
              <a:buAutoNum type="arabicPeriod"/>
            </a:pPr>
            <a:r>
              <a:rPr b="1" lang="es-ES" sz="1200"/>
              <a:t>¿Qué harías si estalla una bomba y sobrevives?</a:t>
            </a:r>
            <a:endParaRPr/>
          </a:p>
          <a:p>
            <a:pPr indent="-101600" lvl="0" marL="171450" rtl="0" algn="l">
              <a:lnSpc>
                <a:spcPct val="100000"/>
              </a:lnSpc>
              <a:spcBef>
                <a:spcPts val="600"/>
              </a:spcBef>
              <a:spcAft>
                <a:spcPts val="0"/>
              </a:spcAft>
              <a:buClr>
                <a:schemeClr val="dk1"/>
              </a:buClr>
              <a:buSzPts val="1100"/>
              <a:buFont typeface="Noto Sans Symbols"/>
              <a:buNone/>
            </a:pPr>
            <a:r>
              <a:t/>
            </a:r>
            <a:endParaRPr b="1" sz="1200"/>
          </a:p>
          <a:p>
            <a:pPr indent="-273050" lvl="0" marL="342900" rtl="0" algn="l">
              <a:lnSpc>
                <a:spcPct val="100000"/>
              </a:lnSpc>
              <a:spcBef>
                <a:spcPts val="600"/>
              </a:spcBef>
              <a:spcAft>
                <a:spcPts val="0"/>
              </a:spcAft>
              <a:buClr>
                <a:schemeClr val="dk1"/>
              </a:buClr>
              <a:buSzPts val="1100"/>
              <a:buFont typeface="Courier New"/>
              <a:buNone/>
            </a:pPr>
            <a:r>
              <a:t/>
            </a:r>
            <a:endParaRPr/>
          </a:p>
        </p:txBody>
      </p:sp>
      <p:sp>
        <p:nvSpPr>
          <p:cNvPr id="71" name="Google Shape;71;p3"/>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s-ES"/>
              <a:t>‹#›</a:t>
            </a:fld>
            <a:endParaRPr/>
          </a:p>
        </p:txBody>
      </p:sp>
      <p:pic>
        <p:nvPicPr>
          <p:cNvPr id="72" name="Google Shape;72;p3"/>
          <p:cNvPicPr preferRelativeResize="0"/>
          <p:nvPr/>
        </p:nvPicPr>
        <p:blipFill rotWithShape="1">
          <a:blip r:embed="rId3">
            <a:alphaModFix/>
          </a:blip>
          <a:srcRect b="0" l="0" r="0" t="0"/>
          <a:stretch/>
        </p:blipFill>
        <p:spPr>
          <a:xfrm>
            <a:off x="2773399" y="1026530"/>
            <a:ext cx="3060245" cy="1728591"/>
          </a:xfrm>
          <a:prstGeom prst="rect">
            <a:avLst/>
          </a:prstGeom>
          <a:noFill/>
          <a:ln>
            <a:noFill/>
          </a:ln>
          <a:effectLst>
            <a:outerShdw blurRad="292100" rotWithShape="0" algn="tl" dir="2700000" dist="139700">
              <a:srgbClr val="333333">
                <a:alpha val="64705"/>
              </a:srgbClr>
            </a:outerShdw>
          </a:effectLst>
        </p:spPr>
      </p:pic>
      <p:pic>
        <p:nvPicPr>
          <p:cNvPr id="73" name="Google Shape;73;p3"/>
          <p:cNvPicPr preferRelativeResize="0"/>
          <p:nvPr/>
        </p:nvPicPr>
        <p:blipFill rotWithShape="1">
          <a:blip r:embed="rId4">
            <a:alphaModFix/>
          </a:blip>
          <a:srcRect b="0" l="6321" r="4431" t="0"/>
          <a:stretch/>
        </p:blipFill>
        <p:spPr>
          <a:xfrm>
            <a:off x="6854261" y="108759"/>
            <a:ext cx="1741714" cy="1097766"/>
          </a:xfrm>
          <a:prstGeom prst="rect">
            <a:avLst/>
          </a:prstGeom>
          <a:noFill/>
          <a:ln>
            <a:noFill/>
          </a:ln>
          <a:effectLst>
            <a:outerShdw blurRad="292100" rotWithShape="0" algn="tl" dir="2700000" dist="139700">
              <a:srgbClr val="333333">
                <a:alpha val="64705"/>
              </a:srgbClr>
            </a:outerShdw>
          </a:effectLst>
        </p:spPr>
      </p:pic>
      <p:pic>
        <p:nvPicPr>
          <p:cNvPr id="74" name="Google Shape;74;p3"/>
          <p:cNvPicPr preferRelativeResize="0"/>
          <p:nvPr/>
        </p:nvPicPr>
        <p:blipFill rotWithShape="1">
          <a:blip r:embed="rId5">
            <a:alphaModFix/>
          </a:blip>
          <a:srcRect b="0" l="0" r="0" t="0"/>
          <a:stretch/>
        </p:blipFill>
        <p:spPr>
          <a:xfrm>
            <a:off x="3410857" y="2970192"/>
            <a:ext cx="3060246" cy="1728591"/>
          </a:xfrm>
          <a:prstGeom prst="rect">
            <a:avLst/>
          </a:prstGeom>
          <a:noFill/>
          <a:ln>
            <a:noFill/>
          </a:ln>
          <a:effectLst>
            <a:outerShdw blurRad="292100" rotWithShape="0" algn="tl" dir="2700000" dist="139700">
              <a:srgbClr val="333333">
                <a:alpha val="64705"/>
              </a:srgbClr>
            </a:outerShdw>
          </a:effectLst>
        </p:spPr>
      </p:pic>
      <p:sp>
        <p:nvSpPr>
          <p:cNvPr id="75" name="Google Shape;75;p3"/>
          <p:cNvSpPr/>
          <p:nvPr/>
        </p:nvSpPr>
        <p:spPr>
          <a:xfrm>
            <a:off x="5662178" y="825546"/>
            <a:ext cx="350316" cy="349360"/>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
          <p:cNvSpPr/>
          <p:nvPr/>
        </p:nvSpPr>
        <p:spPr>
          <a:xfrm>
            <a:off x="6266338" y="2715546"/>
            <a:ext cx="350316" cy="349360"/>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
          <p:cNvSpPr/>
          <p:nvPr/>
        </p:nvSpPr>
        <p:spPr>
          <a:xfrm rot="1812409">
            <a:off x="653747" y="1172864"/>
            <a:ext cx="369784" cy="346512"/>
          </a:xfrm>
          <a:custGeom>
            <a:rect b="b" l="l" r="r" t="t"/>
            <a:pathLst>
              <a:path extrusionOk="0" h="17763" w="18956">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2582694" y="3123455"/>
            <a:ext cx="336075" cy="339411"/>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p3"/>
          <p:cNvPicPr preferRelativeResize="0"/>
          <p:nvPr/>
        </p:nvPicPr>
        <p:blipFill rotWithShape="1">
          <a:blip r:embed="rId6">
            <a:alphaModFix/>
          </a:blip>
          <a:srcRect b="0" l="0" r="0" t="0"/>
          <a:stretch/>
        </p:blipFill>
        <p:spPr>
          <a:xfrm>
            <a:off x="2644180" y="4508965"/>
            <a:ext cx="406626" cy="406626"/>
          </a:xfrm>
          <a:prstGeom prst="rect">
            <a:avLst/>
          </a:prstGeom>
          <a:noFill/>
          <a:ln>
            <a:noFill/>
          </a:ln>
        </p:spPr>
      </p:pic>
      <p:pic>
        <p:nvPicPr>
          <p:cNvPr id="80" name="Google Shape;80;p3"/>
          <p:cNvPicPr preferRelativeResize="0"/>
          <p:nvPr/>
        </p:nvPicPr>
        <p:blipFill rotWithShape="1">
          <a:blip r:embed="rId7">
            <a:alphaModFix/>
          </a:blip>
          <a:srcRect b="0" l="0" r="0" t="0"/>
          <a:stretch/>
        </p:blipFill>
        <p:spPr>
          <a:xfrm>
            <a:off x="1850231" y="4511804"/>
            <a:ext cx="785181" cy="40378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p:nvPr/>
        </p:nvSpPr>
        <p:spPr>
          <a:xfrm>
            <a:off x="459444" y="301856"/>
            <a:ext cx="8171736" cy="3892835"/>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dk2"/>
          </a:solidFill>
          <a:ln>
            <a:noFill/>
          </a:ln>
          <a:effectLst>
            <a:outerShdw rotWithShape="0" algn="bl" dir="5400000" dist="9525">
              <a:schemeClr val="dk1">
                <a:alpha val="16862"/>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
          <p:cNvSpPr txBox="1"/>
          <p:nvPr>
            <p:ph idx="4294967295" type="title"/>
          </p:nvPr>
        </p:nvSpPr>
        <p:spPr>
          <a:xfrm>
            <a:off x="548025" y="364725"/>
            <a:ext cx="5511000" cy="384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400"/>
              <a:buNone/>
            </a:pPr>
            <a:r>
              <a:rPr lang="es-ES"/>
              <a:t>2. SUCESOS DEL MUNDO</a:t>
            </a:r>
            <a:endParaRPr/>
          </a:p>
        </p:txBody>
      </p:sp>
      <p:sp>
        <p:nvSpPr>
          <p:cNvPr id="87" name="Google Shape;87;p4"/>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s-ES">
                <a:solidFill>
                  <a:schemeClr val="lt1"/>
                </a:solidFill>
              </a:rPr>
              <a:t>‹#›</a:t>
            </a:fld>
            <a:endParaRPr>
              <a:solidFill>
                <a:schemeClr val="lt1"/>
              </a:solidFill>
            </a:endParaRPr>
          </a:p>
        </p:txBody>
      </p:sp>
      <p:cxnSp>
        <p:nvCxnSpPr>
          <p:cNvPr id="88" name="Google Shape;88;p4"/>
          <p:cNvCxnSpPr/>
          <p:nvPr/>
        </p:nvCxnSpPr>
        <p:spPr>
          <a:xfrm>
            <a:off x="7536075" y="4132375"/>
            <a:ext cx="0" cy="178200"/>
          </a:xfrm>
          <a:prstGeom prst="straightConnector1">
            <a:avLst/>
          </a:prstGeom>
          <a:noFill/>
          <a:ln cap="flat" cmpd="sng" w="19050">
            <a:solidFill>
              <a:schemeClr val="dk1"/>
            </a:solidFill>
            <a:prstDash val="solid"/>
            <a:round/>
            <a:headEnd len="med" w="med" type="oval"/>
            <a:tailEnd len="sm" w="sm" type="none"/>
          </a:ln>
        </p:spPr>
      </p:cxnSp>
      <p:sp>
        <p:nvSpPr>
          <p:cNvPr id="89" name="Google Shape;89;p4"/>
          <p:cNvSpPr txBox="1"/>
          <p:nvPr/>
        </p:nvSpPr>
        <p:spPr>
          <a:xfrm>
            <a:off x="885371" y="828339"/>
            <a:ext cx="423817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600" u="none" cap="none" strike="noStrike">
                <a:solidFill>
                  <a:srgbClr val="000000"/>
                </a:solidFill>
                <a:latin typeface="Arial"/>
                <a:ea typeface="Arial"/>
                <a:cs typeface="Arial"/>
                <a:sym typeface="Arial"/>
              </a:rPr>
              <a:t>ACTIVIDAD PERIODÍSTICA</a:t>
            </a:r>
            <a:endParaRPr/>
          </a:p>
        </p:txBody>
      </p:sp>
      <p:sp>
        <p:nvSpPr>
          <p:cNvPr id="90" name="Google Shape;90;p4"/>
          <p:cNvSpPr txBox="1"/>
          <p:nvPr/>
        </p:nvSpPr>
        <p:spPr>
          <a:xfrm>
            <a:off x="762016" y="1281138"/>
            <a:ext cx="4441337" cy="329320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AutoNum type="arabicPeriod"/>
            </a:pPr>
            <a:r>
              <a:rPr b="0" i="0" lang="es-ES" sz="1600" u="none" cap="none" strike="noStrike">
                <a:solidFill>
                  <a:srgbClr val="000000"/>
                </a:solidFill>
                <a:latin typeface="Arial"/>
                <a:ea typeface="Arial"/>
                <a:cs typeface="Arial"/>
                <a:sym typeface="Arial"/>
              </a:rPr>
              <a:t>Escribe en un </a:t>
            </a:r>
            <a:r>
              <a:rPr b="0" i="1" lang="es-ES" sz="1600" u="none" cap="none" strike="noStrike">
                <a:solidFill>
                  <a:srgbClr val="000000"/>
                </a:solidFill>
                <a:latin typeface="Arial"/>
                <a:ea typeface="Arial"/>
                <a:cs typeface="Arial"/>
                <a:sym typeface="Arial"/>
              </a:rPr>
              <a:t>post-it</a:t>
            </a:r>
            <a:r>
              <a:rPr b="0" i="0" lang="es-ES" sz="1600" u="none" cap="none" strike="noStrike">
                <a:solidFill>
                  <a:srgbClr val="000000"/>
                </a:solidFill>
                <a:latin typeface="Arial"/>
                <a:ea typeface="Arial"/>
                <a:cs typeface="Arial"/>
                <a:sym typeface="Arial"/>
              </a:rPr>
              <a:t> un lugar en el mundo.</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s-ES" sz="1600" u="none" cap="none" strike="noStrike">
                <a:solidFill>
                  <a:srgbClr val="000000"/>
                </a:solidFill>
                <a:latin typeface="Arial"/>
                <a:ea typeface="Arial"/>
                <a:cs typeface="Arial"/>
                <a:sym typeface="Arial"/>
              </a:rPr>
              <a:t>Escribe en otro </a:t>
            </a:r>
            <a:r>
              <a:rPr b="0" i="1" lang="es-ES" sz="1600" u="none" cap="none" strike="noStrike">
                <a:solidFill>
                  <a:srgbClr val="000000"/>
                </a:solidFill>
                <a:latin typeface="Arial"/>
                <a:ea typeface="Arial"/>
                <a:cs typeface="Arial"/>
                <a:sym typeface="Arial"/>
              </a:rPr>
              <a:t>post-it</a:t>
            </a:r>
            <a:r>
              <a:rPr b="0" i="0" lang="es-ES" sz="1600" u="none" cap="none" strike="noStrike">
                <a:solidFill>
                  <a:srgbClr val="000000"/>
                </a:solidFill>
                <a:latin typeface="Arial"/>
                <a:ea typeface="Arial"/>
                <a:cs typeface="Arial"/>
                <a:sym typeface="Arial"/>
              </a:rPr>
              <a:t> un suceso dramático y que pueda causar muertes o desgracias: bomba, asesinato, terremoto, atentado terrorista, etc. </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s-ES" sz="1600" u="none" cap="none" strike="noStrike">
                <a:solidFill>
                  <a:srgbClr val="000000"/>
                </a:solidFill>
                <a:latin typeface="Arial"/>
                <a:ea typeface="Arial"/>
                <a:cs typeface="Arial"/>
                <a:sym typeface="Arial"/>
              </a:rPr>
              <a:t>Escribe en un </a:t>
            </a:r>
            <a:r>
              <a:rPr b="0" i="1" lang="es-ES" sz="1600" u="none" cap="none" strike="noStrike">
                <a:solidFill>
                  <a:srgbClr val="000000"/>
                </a:solidFill>
                <a:latin typeface="Arial"/>
                <a:ea typeface="Arial"/>
                <a:cs typeface="Arial"/>
                <a:sym typeface="Arial"/>
              </a:rPr>
              <a:t>post-it</a:t>
            </a:r>
            <a:r>
              <a:rPr b="0" i="0" lang="es-ES" sz="1600" u="none" cap="none" strike="noStrike">
                <a:solidFill>
                  <a:srgbClr val="000000"/>
                </a:solidFill>
                <a:latin typeface="Arial"/>
                <a:ea typeface="Arial"/>
                <a:cs typeface="Arial"/>
                <a:sym typeface="Arial"/>
              </a:rPr>
              <a:t> una fecha pasada.  </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s-ES" sz="1600" u="none" cap="none" strike="noStrike">
                <a:solidFill>
                  <a:srgbClr val="000000"/>
                </a:solidFill>
                <a:latin typeface="Arial"/>
                <a:ea typeface="Arial"/>
                <a:cs typeface="Arial"/>
                <a:sym typeface="Arial"/>
              </a:rPr>
              <a:t>Escribe en un </a:t>
            </a:r>
            <a:r>
              <a:rPr b="0" i="1" lang="es-ES" sz="1600" u="none" cap="none" strike="noStrike">
                <a:solidFill>
                  <a:srgbClr val="000000"/>
                </a:solidFill>
                <a:latin typeface="Arial"/>
                <a:ea typeface="Arial"/>
                <a:cs typeface="Arial"/>
                <a:sym typeface="Arial"/>
              </a:rPr>
              <a:t>post-it</a:t>
            </a:r>
            <a:r>
              <a:rPr b="0" i="0" lang="es-ES" sz="1600" u="none" cap="none" strike="noStrike">
                <a:solidFill>
                  <a:srgbClr val="000000"/>
                </a:solidFill>
                <a:latin typeface="Arial"/>
                <a:ea typeface="Arial"/>
                <a:cs typeface="Arial"/>
                <a:sym typeface="Arial"/>
              </a:rPr>
              <a:t> el nombre de una persona famosa.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s-ES" sz="1600" u="none" cap="none" strike="noStrike">
                <a:solidFill>
                  <a:srgbClr val="000000"/>
                </a:solidFill>
                <a:latin typeface="Arial"/>
                <a:ea typeface="Arial"/>
                <a:cs typeface="Arial"/>
                <a:sym typeface="Arial"/>
              </a:rPr>
              <a:t>AHORA SIGUE LAS INSTRUCCIONES DE TU PROFESOR Y ESCRIBE UNA NOTICIA USANDO EL IMPERFECTO DE DRAMATISMO. Trabaja en pareja o trío. </a:t>
            </a:r>
            <a:endParaRPr/>
          </a:p>
        </p:txBody>
      </p:sp>
      <p:pic>
        <p:nvPicPr>
          <p:cNvPr id="91" name="Google Shape;91;p4"/>
          <p:cNvPicPr preferRelativeResize="0"/>
          <p:nvPr/>
        </p:nvPicPr>
        <p:blipFill rotWithShape="1">
          <a:blip r:embed="rId3">
            <a:alphaModFix/>
          </a:blip>
          <a:srcRect b="0" l="0" r="0" t="0"/>
          <a:stretch/>
        </p:blipFill>
        <p:spPr>
          <a:xfrm>
            <a:off x="5415742" y="2895226"/>
            <a:ext cx="3268814" cy="1679121"/>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92" name="Google Shape;92;p4"/>
          <p:cNvSpPr/>
          <p:nvPr/>
        </p:nvSpPr>
        <p:spPr>
          <a:xfrm>
            <a:off x="6234037" y="826391"/>
            <a:ext cx="1721651" cy="1774303"/>
          </a:xfrm>
          <a:custGeom>
            <a:rect b="b" l="l" r="r" t="t"/>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4"/>
          <p:cNvPicPr preferRelativeResize="0"/>
          <p:nvPr/>
        </p:nvPicPr>
        <p:blipFill rotWithShape="1">
          <a:blip r:embed="rId4">
            <a:alphaModFix/>
          </a:blip>
          <a:srcRect b="0" l="0" r="0" t="0"/>
          <a:stretch/>
        </p:blipFill>
        <p:spPr>
          <a:xfrm>
            <a:off x="8737374" y="7802"/>
            <a:ext cx="406626" cy="406626"/>
          </a:xfrm>
          <a:prstGeom prst="rect">
            <a:avLst/>
          </a:prstGeom>
          <a:noFill/>
          <a:ln>
            <a:noFill/>
          </a:ln>
        </p:spPr>
      </p:pic>
      <p:pic>
        <p:nvPicPr>
          <p:cNvPr id="94" name="Google Shape;94;p4"/>
          <p:cNvPicPr preferRelativeResize="0"/>
          <p:nvPr/>
        </p:nvPicPr>
        <p:blipFill rotWithShape="1">
          <a:blip r:embed="rId5">
            <a:alphaModFix/>
          </a:blip>
          <a:srcRect b="0" l="0" r="0" t="0"/>
          <a:stretch/>
        </p:blipFill>
        <p:spPr>
          <a:xfrm>
            <a:off x="7943425" y="10641"/>
            <a:ext cx="785181" cy="40378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5" title="Canelo, El Perro Que Enamoró Cádiz | ELBUSCAVIDAS"/>
          <p:cNvPicPr preferRelativeResize="0"/>
          <p:nvPr/>
        </p:nvPicPr>
        <p:blipFill rotWithShape="1">
          <a:blip r:embed="rId3">
            <a:alphaModFix/>
          </a:blip>
          <a:srcRect b="0" l="0" r="0" t="0"/>
          <a:stretch/>
        </p:blipFill>
        <p:spPr>
          <a:xfrm>
            <a:off x="3712882" y="1523951"/>
            <a:ext cx="5431118" cy="3092520"/>
          </a:xfrm>
          <a:prstGeom prst="rect">
            <a:avLst/>
          </a:prstGeom>
          <a:noFill/>
          <a:ln>
            <a:noFill/>
          </a:ln>
        </p:spPr>
      </p:pic>
      <p:sp>
        <p:nvSpPr>
          <p:cNvPr id="100" name="Google Shape;100;p5"/>
          <p:cNvSpPr txBox="1"/>
          <p:nvPr>
            <p:ph idx="1" type="body"/>
          </p:nvPr>
        </p:nvSpPr>
        <p:spPr>
          <a:xfrm>
            <a:off x="1190285" y="858745"/>
            <a:ext cx="2849719" cy="21669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600"/>
              </a:spcBef>
              <a:spcAft>
                <a:spcPts val="0"/>
              </a:spcAft>
              <a:buSzPts val="3200"/>
              <a:buNone/>
            </a:pPr>
            <a:r>
              <a:rPr lang="es-ES" sz="2400"/>
              <a:t>El perro es un caballero. Espero llegar a su paraíso y no al del hombre”.</a:t>
            </a:r>
            <a:br>
              <a:rPr lang="es-ES" sz="2400"/>
            </a:br>
            <a:r>
              <a:rPr b="1" lang="es-ES" sz="2400"/>
              <a:t>Mark Twain</a:t>
            </a:r>
            <a:endParaRPr sz="2400"/>
          </a:p>
        </p:txBody>
      </p:sp>
      <p:pic>
        <p:nvPicPr>
          <p:cNvPr id="101" name="Google Shape;101;p5"/>
          <p:cNvPicPr preferRelativeResize="0"/>
          <p:nvPr/>
        </p:nvPicPr>
        <p:blipFill rotWithShape="1">
          <a:blip r:embed="rId4">
            <a:alphaModFix/>
          </a:blip>
          <a:srcRect b="0" l="0" r="0" t="0"/>
          <a:stretch/>
        </p:blipFill>
        <p:spPr>
          <a:xfrm rot="-685852">
            <a:off x="1294003" y="2783179"/>
            <a:ext cx="2134819" cy="2170301"/>
          </a:xfrm>
          <a:prstGeom prst="rect">
            <a:avLst/>
          </a:prstGeom>
          <a:noFill/>
          <a:ln>
            <a:noFill/>
          </a:ln>
        </p:spPr>
      </p:pic>
      <p:sp>
        <p:nvSpPr>
          <p:cNvPr id="102" name="Google Shape;102;p5"/>
          <p:cNvSpPr txBox="1"/>
          <p:nvPr/>
        </p:nvSpPr>
        <p:spPr>
          <a:xfrm>
            <a:off x="638629" y="311900"/>
            <a:ext cx="37084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Marcellus SC"/>
                <a:ea typeface="Marcellus SC"/>
                <a:cs typeface="Marcellus SC"/>
                <a:sym typeface="Marcellus SC"/>
              </a:rPr>
              <a:t>3. Canelo, el perro fiel</a:t>
            </a:r>
            <a:endParaRPr/>
          </a:p>
        </p:txBody>
      </p:sp>
      <p:sp>
        <p:nvSpPr>
          <p:cNvPr id="103" name="Google Shape;103;p5"/>
          <p:cNvSpPr txBox="1"/>
          <p:nvPr/>
        </p:nvSpPr>
        <p:spPr>
          <a:xfrm>
            <a:off x="4040004" y="381691"/>
            <a:ext cx="457199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¿Conoces la historia de </a:t>
            </a:r>
            <a:r>
              <a:rPr b="0" i="1" lang="es-ES" sz="1400" u="none" cap="none" strike="noStrike">
                <a:solidFill>
                  <a:srgbClr val="000000"/>
                </a:solidFill>
                <a:latin typeface="Arial"/>
                <a:ea typeface="Arial"/>
                <a:cs typeface="Arial"/>
                <a:sym typeface="Arial"/>
              </a:rPr>
              <a:t>Hachiko</a:t>
            </a:r>
            <a:r>
              <a:rPr b="0" i="0" lang="es-ES" sz="1400" u="none" cap="none" strike="noStrike">
                <a:solidFill>
                  <a:srgbClr val="000000"/>
                </a:solidFill>
                <a:latin typeface="Arial"/>
                <a:ea typeface="Arial"/>
                <a:cs typeface="Arial"/>
                <a:sym typeface="Arial"/>
              </a:rPr>
              <a:t>? Fue un perro japonés que esperó por años a su dueño en la estación de tren. Pero su dueño murió y no volvió. Conoce ahora la historia de fiel Canelo, el </a:t>
            </a:r>
            <a:r>
              <a:rPr b="0" i="1" lang="es-ES" sz="1400" u="none" cap="none" strike="noStrike">
                <a:solidFill>
                  <a:srgbClr val="000000"/>
                </a:solidFill>
                <a:latin typeface="Arial"/>
                <a:ea typeface="Arial"/>
                <a:cs typeface="Arial"/>
                <a:sym typeface="Arial"/>
              </a:rPr>
              <a:t>Hachiko</a:t>
            </a:r>
            <a:r>
              <a:rPr b="0" i="0" lang="es-ES" sz="1400" u="none" cap="none" strike="noStrike">
                <a:solidFill>
                  <a:srgbClr val="000000"/>
                </a:solidFill>
                <a:latin typeface="Arial"/>
                <a:ea typeface="Arial"/>
                <a:cs typeface="Arial"/>
                <a:sym typeface="Arial"/>
              </a:rPr>
              <a:t> español. </a:t>
            </a:r>
            <a:endParaRPr/>
          </a:p>
        </p:txBody>
      </p:sp>
      <p:sp>
        <p:nvSpPr>
          <p:cNvPr id="104" name="Google Shape;104;p5"/>
          <p:cNvSpPr/>
          <p:nvPr/>
        </p:nvSpPr>
        <p:spPr>
          <a:xfrm>
            <a:off x="3712882" y="1523951"/>
            <a:ext cx="5497814" cy="3619549"/>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3029542" y="2507978"/>
            <a:ext cx="350316" cy="349360"/>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2917511" y="917181"/>
            <a:ext cx="287189" cy="315202"/>
          </a:xfrm>
          <a:custGeom>
            <a:rect b="b" l="l" r="r" t="t"/>
            <a:pathLst>
              <a:path extrusionOk="0" h="16158" w="14722">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7" name="Google Shape;107;p5"/>
          <p:cNvPicPr preferRelativeResize="0"/>
          <p:nvPr/>
        </p:nvPicPr>
        <p:blipFill rotWithShape="1">
          <a:blip r:embed="rId5">
            <a:alphaModFix/>
          </a:blip>
          <a:srcRect b="0" l="0" r="0" t="0"/>
          <a:stretch/>
        </p:blipFill>
        <p:spPr>
          <a:xfrm>
            <a:off x="8737374" y="7802"/>
            <a:ext cx="406626" cy="406626"/>
          </a:xfrm>
          <a:prstGeom prst="rect">
            <a:avLst/>
          </a:prstGeom>
          <a:noFill/>
          <a:ln>
            <a:noFill/>
          </a:ln>
        </p:spPr>
      </p:pic>
      <p:pic>
        <p:nvPicPr>
          <p:cNvPr id="108" name="Google Shape;108;p5"/>
          <p:cNvPicPr preferRelativeResize="0"/>
          <p:nvPr/>
        </p:nvPicPr>
        <p:blipFill rotWithShape="1">
          <a:blip r:embed="rId6">
            <a:alphaModFix/>
          </a:blip>
          <a:srcRect b="0" l="0" r="0" t="0"/>
          <a:stretch/>
        </p:blipFill>
        <p:spPr>
          <a:xfrm>
            <a:off x="7943425" y="10641"/>
            <a:ext cx="785181" cy="40378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txBox="1"/>
          <p:nvPr>
            <p:ph type="title"/>
          </p:nvPr>
        </p:nvSpPr>
        <p:spPr>
          <a:xfrm>
            <a:off x="297877" y="186575"/>
            <a:ext cx="8614500" cy="406626"/>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400"/>
              <a:buNone/>
            </a:pPr>
            <a:r>
              <a:rPr lang="es-ES"/>
              <a:t>Los perros, fieles compañeros y algo más…</a:t>
            </a:r>
            <a:endParaRPr/>
          </a:p>
        </p:txBody>
      </p:sp>
      <p:sp>
        <p:nvSpPr>
          <p:cNvPr id="114" name="Google Shape;114;p6"/>
          <p:cNvSpPr txBox="1"/>
          <p:nvPr>
            <p:ph idx="1" type="body"/>
          </p:nvPr>
        </p:nvSpPr>
        <p:spPr>
          <a:xfrm>
            <a:off x="548025" y="1410075"/>
            <a:ext cx="1837800" cy="143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600"/>
              </a:spcBef>
              <a:spcAft>
                <a:spcPts val="0"/>
              </a:spcAft>
              <a:buSzPts val="1600"/>
              <a:buNone/>
            </a:pPr>
            <a:r>
              <a:rPr b="1" lang="es-ES"/>
              <a:t>a) Perro ladrador, poco mordedor</a:t>
            </a:r>
            <a:endParaRPr b="1"/>
          </a:p>
          <a:p>
            <a:pPr indent="0" lvl="0" marL="0" rtl="0" algn="l">
              <a:lnSpc>
                <a:spcPct val="100000"/>
              </a:lnSpc>
              <a:spcBef>
                <a:spcPts val="600"/>
              </a:spcBef>
              <a:spcAft>
                <a:spcPts val="0"/>
              </a:spcAft>
              <a:buSzPts val="1600"/>
              <a:buNone/>
            </a:pPr>
            <a:r>
              <a:rPr lang="es-ES" sz="1200"/>
              <a:t>Antonio habla mucho pero no hace nada, perro ladrador…</a:t>
            </a:r>
            <a:endParaRPr sz="1200"/>
          </a:p>
        </p:txBody>
      </p:sp>
      <p:sp>
        <p:nvSpPr>
          <p:cNvPr id="115" name="Google Shape;115;p6"/>
          <p:cNvSpPr txBox="1"/>
          <p:nvPr>
            <p:ph idx="2" type="body"/>
          </p:nvPr>
        </p:nvSpPr>
        <p:spPr>
          <a:xfrm>
            <a:off x="2594363" y="1410075"/>
            <a:ext cx="1837800" cy="143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600"/>
              </a:spcBef>
              <a:spcAft>
                <a:spcPts val="0"/>
              </a:spcAft>
              <a:buSzPts val="1600"/>
              <a:buNone/>
            </a:pPr>
            <a:r>
              <a:rPr b="1" lang="es-ES"/>
              <a:t>b) A otro perro con ese hueso</a:t>
            </a:r>
            <a:endParaRPr b="1"/>
          </a:p>
          <a:p>
            <a:pPr indent="0" lvl="0" marL="0" rtl="0" algn="l">
              <a:lnSpc>
                <a:spcPct val="100000"/>
              </a:lnSpc>
              <a:spcBef>
                <a:spcPts val="600"/>
              </a:spcBef>
              <a:spcAft>
                <a:spcPts val="0"/>
              </a:spcAft>
              <a:buSzPts val="1600"/>
              <a:buNone/>
            </a:pPr>
            <a:r>
              <a:rPr lang="es-ES" sz="1200"/>
              <a:t>Mi jefe quiere que trabaje tres días a cambio de darme solo día más de vacaciones, a otro perro con ese hueso. </a:t>
            </a:r>
            <a:endParaRPr sz="1200"/>
          </a:p>
        </p:txBody>
      </p:sp>
      <p:sp>
        <p:nvSpPr>
          <p:cNvPr id="116" name="Google Shape;116;p6"/>
          <p:cNvSpPr txBox="1"/>
          <p:nvPr>
            <p:ph idx="3" type="body"/>
          </p:nvPr>
        </p:nvSpPr>
        <p:spPr>
          <a:xfrm>
            <a:off x="4640701" y="1410075"/>
            <a:ext cx="1837800" cy="143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600"/>
              </a:spcBef>
              <a:spcAft>
                <a:spcPts val="0"/>
              </a:spcAft>
              <a:buSzPts val="1600"/>
              <a:buNone/>
            </a:pPr>
            <a:r>
              <a:rPr b="1" lang="es-ES"/>
              <a:t>c) Por dinero baila el perro</a:t>
            </a:r>
            <a:endParaRPr b="1"/>
          </a:p>
          <a:p>
            <a:pPr indent="0" lvl="0" marL="0" rtl="0" algn="l">
              <a:lnSpc>
                <a:spcPct val="100000"/>
              </a:lnSpc>
              <a:spcBef>
                <a:spcPts val="600"/>
              </a:spcBef>
              <a:spcAft>
                <a:spcPts val="0"/>
              </a:spcAft>
              <a:buSzPts val="1600"/>
              <a:buNone/>
            </a:pPr>
            <a:r>
              <a:rPr lang="es-ES" sz="1200"/>
              <a:t>Míra a Pepe, hace todo lo que dice su jefe sin quejarse, por dinero baila el perro. </a:t>
            </a:r>
            <a:endParaRPr sz="1200"/>
          </a:p>
          <a:p>
            <a:pPr indent="0" lvl="0" marL="0" rtl="0" algn="l">
              <a:lnSpc>
                <a:spcPct val="100000"/>
              </a:lnSpc>
              <a:spcBef>
                <a:spcPts val="600"/>
              </a:spcBef>
              <a:spcAft>
                <a:spcPts val="0"/>
              </a:spcAft>
              <a:buSzPts val="1600"/>
              <a:buNone/>
            </a:pPr>
            <a:r>
              <a:t/>
            </a:r>
            <a:endParaRPr sz="1200"/>
          </a:p>
        </p:txBody>
      </p:sp>
      <p:sp>
        <p:nvSpPr>
          <p:cNvPr id="117" name="Google Shape;117;p6"/>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s-ES"/>
              <a:t>‹#›</a:t>
            </a:fld>
            <a:endParaRPr/>
          </a:p>
        </p:txBody>
      </p:sp>
      <p:sp>
        <p:nvSpPr>
          <p:cNvPr id="118" name="Google Shape;118;p6"/>
          <p:cNvSpPr txBox="1"/>
          <p:nvPr>
            <p:ph idx="1" type="body"/>
          </p:nvPr>
        </p:nvSpPr>
        <p:spPr>
          <a:xfrm>
            <a:off x="548025" y="2934075"/>
            <a:ext cx="1837800" cy="143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600"/>
              </a:spcBef>
              <a:spcAft>
                <a:spcPts val="0"/>
              </a:spcAft>
              <a:buSzPts val="1600"/>
              <a:buNone/>
            </a:pPr>
            <a:r>
              <a:rPr b="1" lang="es-ES"/>
              <a:t>d) Por un perro que maté, mataperros me llaman</a:t>
            </a:r>
            <a:endParaRPr b="1"/>
          </a:p>
          <a:p>
            <a:pPr indent="0" lvl="0" marL="0" rtl="0" algn="l">
              <a:lnSpc>
                <a:spcPct val="100000"/>
              </a:lnSpc>
              <a:spcBef>
                <a:spcPts val="600"/>
              </a:spcBef>
              <a:spcAft>
                <a:spcPts val="0"/>
              </a:spcAft>
              <a:buSzPts val="1600"/>
              <a:buNone/>
            </a:pPr>
            <a:r>
              <a:rPr lang="es-ES" sz="1200"/>
              <a:t>Tengo mala reputación en mi barrio porque una vez robé una moto, pero yo no soy un ladrón. Por un perro que maté…</a:t>
            </a:r>
            <a:endParaRPr sz="1200"/>
          </a:p>
        </p:txBody>
      </p:sp>
      <p:sp>
        <p:nvSpPr>
          <p:cNvPr id="119" name="Google Shape;119;p6"/>
          <p:cNvSpPr txBox="1"/>
          <p:nvPr>
            <p:ph idx="2" type="body"/>
          </p:nvPr>
        </p:nvSpPr>
        <p:spPr>
          <a:xfrm>
            <a:off x="2594363" y="2934075"/>
            <a:ext cx="1837800" cy="143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600"/>
              </a:spcBef>
              <a:spcAft>
                <a:spcPts val="0"/>
              </a:spcAft>
              <a:buSzPts val="1600"/>
              <a:buNone/>
            </a:pPr>
            <a:r>
              <a:rPr b="1" lang="es-ES"/>
              <a:t>e) Como el perro del hortelano, ni come ni deja comer</a:t>
            </a:r>
            <a:endParaRPr b="1"/>
          </a:p>
          <a:p>
            <a:pPr indent="0" lvl="0" marL="0" rtl="0" algn="l">
              <a:lnSpc>
                <a:spcPct val="100000"/>
              </a:lnSpc>
              <a:spcBef>
                <a:spcPts val="600"/>
              </a:spcBef>
              <a:spcAft>
                <a:spcPts val="0"/>
              </a:spcAft>
              <a:buSzPts val="1600"/>
              <a:buNone/>
            </a:pPr>
            <a:r>
              <a:rPr lang="es-ES" sz="1200"/>
              <a:t>Mi exnovio no quiere estar conmigo, pero tampoco me deja estar con otros chicos. Es como el perro del hortelano...</a:t>
            </a:r>
            <a:endParaRPr sz="1200"/>
          </a:p>
        </p:txBody>
      </p:sp>
      <p:sp>
        <p:nvSpPr>
          <p:cNvPr id="120" name="Google Shape;120;p6"/>
          <p:cNvSpPr txBox="1"/>
          <p:nvPr>
            <p:ph idx="3" type="body"/>
          </p:nvPr>
        </p:nvSpPr>
        <p:spPr>
          <a:xfrm>
            <a:off x="4640701" y="2934075"/>
            <a:ext cx="1837800" cy="143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600"/>
              </a:spcBef>
              <a:spcAft>
                <a:spcPts val="0"/>
              </a:spcAft>
              <a:buSzPts val="1600"/>
              <a:buNone/>
            </a:pPr>
            <a:r>
              <a:rPr b="1" lang="es-ES"/>
              <a:t>f) Muerto el perro, se acabó la rabia</a:t>
            </a:r>
            <a:endParaRPr b="1"/>
          </a:p>
          <a:p>
            <a:pPr indent="0" lvl="0" marL="0" rtl="0" algn="l">
              <a:lnSpc>
                <a:spcPct val="100000"/>
              </a:lnSpc>
              <a:spcBef>
                <a:spcPts val="600"/>
              </a:spcBef>
              <a:spcAft>
                <a:spcPts val="0"/>
              </a:spcAft>
              <a:buSzPts val="1600"/>
              <a:buNone/>
            </a:pPr>
            <a:r>
              <a:rPr lang="es-ES" sz="1200"/>
              <a:t>En verano tengo mucho calor porque tengo el pelo largo. Voy a cortármelo como un chico y estar fresquita, muerto el perro…</a:t>
            </a:r>
            <a:endParaRPr sz="1200"/>
          </a:p>
          <a:p>
            <a:pPr indent="0" lvl="0" marL="0" rtl="0" algn="l">
              <a:lnSpc>
                <a:spcPct val="100000"/>
              </a:lnSpc>
              <a:spcBef>
                <a:spcPts val="600"/>
              </a:spcBef>
              <a:spcAft>
                <a:spcPts val="0"/>
              </a:spcAft>
              <a:buSzPts val="1600"/>
              <a:buNone/>
            </a:pPr>
            <a:r>
              <a:t/>
            </a:r>
            <a:endParaRPr sz="1200"/>
          </a:p>
        </p:txBody>
      </p:sp>
      <p:sp>
        <p:nvSpPr>
          <p:cNvPr id="121" name="Google Shape;121;p6"/>
          <p:cNvSpPr txBox="1"/>
          <p:nvPr/>
        </p:nvSpPr>
        <p:spPr>
          <a:xfrm>
            <a:off x="361578" y="527100"/>
            <a:ext cx="8420843"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Marcellus SC"/>
                <a:ea typeface="Marcellus SC"/>
                <a:cs typeface="Marcellus SC"/>
                <a:sym typeface="Marcellus SC"/>
              </a:rPr>
              <a:t>¿Qué te parece la historia de Canelo? ¿Cómo son los perros? ¿Por qué canelo esperó tanto tiempo? ¿Los perros tienen sexto sentido? ¿Conoces más historias de animales fieles y fantásticos?</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Marcellus SC"/>
              <a:ea typeface="Marcellus SC"/>
              <a:cs typeface="Marcellus SC"/>
              <a:sym typeface="Marcellus SC"/>
            </a:endParaRPr>
          </a:p>
          <a:p>
            <a:pPr indent="0" lvl="0" marL="0" marR="0" rtl="0" algn="ctr">
              <a:lnSpc>
                <a:spcPct val="100000"/>
              </a:lnSpc>
              <a:spcBef>
                <a:spcPts val="0"/>
              </a:spcBef>
              <a:spcAft>
                <a:spcPts val="0"/>
              </a:spcAft>
              <a:buNone/>
            </a:pPr>
            <a:r>
              <a:rPr b="0" i="0" lang="es-ES" sz="1400" u="none" cap="none" strike="noStrike">
                <a:solidFill>
                  <a:srgbClr val="000000"/>
                </a:solidFill>
                <a:latin typeface="Marcellus SC"/>
                <a:ea typeface="Marcellus SC"/>
                <a:cs typeface="Marcellus SC"/>
                <a:sym typeface="Marcellus SC"/>
              </a:rPr>
              <a:t> Ahora, vamos a leer algunos refranes dedicados a los perros. ¿qué significan? Trabaja en pareja.</a:t>
            </a:r>
            <a:endParaRPr/>
          </a:p>
        </p:txBody>
      </p:sp>
      <p:pic>
        <p:nvPicPr>
          <p:cNvPr id="122" name="Google Shape;122;p6"/>
          <p:cNvPicPr preferRelativeResize="0"/>
          <p:nvPr/>
        </p:nvPicPr>
        <p:blipFill rotWithShape="1">
          <a:blip r:embed="rId3">
            <a:alphaModFix/>
          </a:blip>
          <a:srcRect b="0" l="0" r="0" t="0"/>
          <a:stretch/>
        </p:blipFill>
        <p:spPr>
          <a:xfrm>
            <a:off x="6594845" y="2142688"/>
            <a:ext cx="2187576" cy="1795684"/>
          </a:xfrm>
          <a:prstGeom prst="rect">
            <a:avLst/>
          </a:prstGeom>
          <a:noFill/>
          <a:ln>
            <a:noFill/>
          </a:ln>
        </p:spPr>
      </p:pic>
      <p:sp>
        <p:nvSpPr>
          <p:cNvPr id="123" name="Google Shape;123;p6"/>
          <p:cNvSpPr txBox="1"/>
          <p:nvPr/>
        </p:nvSpPr>
        <p:spPr>
          <a:xfrm>
            <a:off x="638627" y="4789478"/>
            <a:ext cx="724262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Más info: </a:t>
            </a:r>
            <a:r>
              <a:rPr b="0" i="0" lang="es-ES" sz="1400" u="sng" cap="none" strike="noStrike">
                <a:solidFill>
                  <a:srgbClr val="000000"/>
                </a:solidFill>
                <a:latin typeface="Arial"/>
                <a:ea typeface="Arial"/>
                <a:cs typeface="Arial"/>
                <a:sym typeface="Arial"/>
                <a:hlinkClick r:id="rId4">
                  <a:extLst>
                    <a:ext uri="{A12FA001-AC4F-418D-AE19-62706E023703}">
                      <ahyp:hlinkClr val="tx"/>
                    </a:ext>
                  </a:extLst>
                </a:hlinkClick>
              </a:rPr>
              <a:t>https://cvc.cervantes.es/lengua/refranero/</a:t>
            </a:r>
            <a:r>
              <a:rPr b="0" i="0" lang="es-ES" sz="1400" u="none" cap="none" strike="noStrike">
                <a:solidFill>
                  <a:srgbClr val="000000"/>
                </a:solidFill>
                <a:latin typeface="Arial"/>
                <a:ea typeface="Arial"/>
                <a:cs typeface="Arial"/>
                <a:sym typeface="Arial"/>
              </a:rPr>
              <a:t> </a:t>
            </a:r>
            <a:endParaRPr/>
          </a:p>
        </p:txBody>
      </p:sp>
      <p:pic>
        <p:nvPicPr>
          <p:cNvPr id="124" name="Google Shape;124;p6"/>
          <p:cNvPicPr preferRelativeResize="0"/>
          <p:nvPr/>
        </p:nvPicPr>
        <p:blipFill rotWithShape="1">
          <a:blip r:embed="rId5">
            <a:alphaModFix/>
          </a:blip>
          <a:srcRect b="0" l="0" r="0" t="0"/>
          <a:stretch/>
        </p:blipFill>
        <p:spPr>
          <a:xfrm>
            <a:off x="8737374" y="7802"/>
            <a:ext cx="406626" cy="406626"/>
          </a:xfrm>
          <a:prstGeom prst="rect">
            <a:avLst/>
          </a:prstGeom>
          <a:noFill/>
          <a:ln>
            <a:noFill/>
          </a:ln>
        </p:spPr>
      </p:pic>
      <p:pic>
        <p:nvPicPr>
          <p:cNvPr id="125" name="Google Shape;125;p6"/>
          <p:cNvPicPr preferRelativeResize="0"/>
          <p:nvPr/>
        </p:nvPicPr>
        <p:blipFill rotWithShape="1">
          <a:blip r:embed="rId6">
            <a:alphaModFix/>
          </a:blip>
          <a:srcRect b="0" l="0" r="0" t="0"/>
          <a:stretch/>
        </p:blipFill>
        <p:spPr>
          <a:xfrm>
            <a:off x="7943425" y="10641"/>
            <a:ext cx="785181" cy="40378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7" title="&quot; Cuarto Milenio&quot;  Cabecera"/>
          <p:cNvPicPr preferRelativeResize="0"/>
          <p:nvPr/>
        </p:nvPicPr>
        <p:blipFill rotWithShape="1">
          <a:blip r:embed="rId4">
            <a:alphaModFix/>
          </a:blip>
          <a:srcRect b="0" l="0" r="0" t="0"/>
          <a:stretch/>
        </p:blipFill>
        <p:spPr>
          <a:xfrm>
            <a:off x="706665" y="2239183"/>
            <a:ext cx="3459994" cy="2593111"/>
          </a:xfrm>
          <a:prstGeom prst="rect">
            <a:avLst/>
          </a:prstGeom>
          <a:noFill/>
          <a:ln>
            <a:noFill/>
          </a:ln>
        </p:spPr>
      </p:pic>
      <p:pic>
        <p:nvPicPr>
          <p:cNvPr id="131" name="Google Shape;131;p7"/>
          <p:cNvPicPr preferRelativeResize="0"/>
          <p:nvPr/>
        </p:nvPicPr>
        <p:blipFill rotWithShape="1">
          <a:blip r:embed="rId5">
            <a:alphaModFix/>
          </a:blip>
          <a:srcRect b="0" l="2649" r="9664" t="0"/>
          <a:stretch/>
        </p:blipFill>
        <p:spPr>
          <a:xfrm>
            <a:off x="6286278" y="4207182"/>
            <a:ext cx="1327347" cy="895168"/>
          </a:xfrm>
          <a:prstGeom prst="rect">
            <a:avLst/>
          </a:prstGeom>
          <a:noFill/>
          <a:ln>
            <a:noFill/>
          </a:ln>
          <a:effectLst>
            <a:outerShdw blurRad="292100" rotWithShape="0" algn="tl" dir="2700000" dist="139700">
              <a:srgbClr val="333333">
                <a:alpha val="64705"/>
              </a:srgbClr>
            </a:outerShdw>
          </a:effectLst>
        </p:spPr>
      </p:pic>
      <p:sp>
        <p:nvSpPr>
          <p:cNvPr id="132" name="Google Shape;132;p7"/>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s-ES"/>
              <a:t>‹#›</a:t>
            </a:fld>
            <a:endParaRPr/>
          </a:p>
        </p:txBody>
      </p:sp>
      <p:grpSp>
        <p:nvGrpSpPr>
          <p:cNvPr id="133" name="Google Shape;133;p7"/>
          <p:cNvGrpSpPr/>
          <p:nvPr/>
        </p:nvGrpSpPr>
        <p:grpSpPr>
          <a:xfrm rot="-5400000">
            <a:off x="1073836" y="1414379"/>
            <a:ext cx="2736410" cy="4222433"/>
            <a:chOff x="2112475" y="238125"/>
            <a:chExt cx="3395050" cy="5238750"/>
          </a:xfrm>
        </p:grpSpPr>
        <p:sp>
          <p:nvSpPr>
            <p:cNvPr id="134" name="Google Shape;134;p7"/>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7"/>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7"/>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7"/>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7"/>
          <p:cNvSpPr txBox="1"/>
          <p:nvPr>
            <p:ph idx="4294967295" type="body"/>
          </p:nvPr>
        </p:nvSpPr>
        <p:spPr>
          <a:xfrm>
            <a:off x="241964" y="260250"/>
            <a:ext cx="4311293" cy="1757236"/>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600"/>
              </a:spcBef>
              <a:spcAft>
                <a:spcPts val="0"/>
              </a:spcAft>
              <a:buSzPts val="2400"/>
              <a:buNone/>
            </a:pPr>
            <a:r>
              <a:rPr b="1" lang="es-ES" sz="1800">
                <a:latin typeface="Marcellus SC"/>
                <a:ea typeface="Marcellus SC"/>
                <a:cs typeface="Marcellus SC"/>
                <a:sym typeface="Marcellus SC"/>
              </a:rPr>
              <a:t>4. CUARTO MILENIO “CÁDIZ”</a:t>
            </a:r>
            <a:endParaRPr b="1" sz="1800">
              <a:latin typeface="Marcellus SC"/>
              <a:ea typeface="Marcellus SC"/>
              <a:cs typeface="Marcellus SC"/>
              <a:sym typeface="Marcellus SC"/>
            </a:endParaRPr>
          </a:p>
          <a:p>
            <a:pPr indent="0" lvl="0" marL="0" rtl="0" algn="ctr">
              <a:lnSpc>
                <a:spcPct val="100000"/>
              </a:lnSpc>
              <a:spcBef>
                <a:spcPts val="600"/>
              </a:spcBef>
              <a:spcAft>
                <a:spcPts val="0"/>
              </a:spcAft>
              <a:buSzPts val="2400"/>
              <a:buNone/>
            </a:pPr>
            <a:r>
              <a:rPr lang="es-ES" sz="1800"/>
              <a:t>¿Conoces este popular programa de televisión español? Habla sobre fenómenos paranormales, hechos extraños y otras “frikadas”. El programa es un éxito y lleva más de 15 años en antena. Mira su cabezera: </a:t>
            </a:r>
            <a:endParaRPr sz="1800"/>
          </a:p>
        </p:txBody>
      </p:sp>
      <p:sp>
        <p:nvSpPr>
          <p:cNvPr id="139" name="Google Shape;139;p7"/>
          <p:cNvSpPr txBox="1"/>
          <p:nvPr/>
        </p:nvSpPr>
        <p:spPr>
          <a:xfrm>
            <a:off x="5130800" y="544286"/>
            <a:ext cx="3418114" cy="37548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s-ES" sz="1400" u="none" cap="none" strike="noStrike">
                <a:solidFill>
                  <a:srgbClr val="000000"/>
                </a:solidFill>
                <a:latin typeface="Arial"/>
                <a:ea typeface="Arial"/>
                <a:cs typeface="Arial"/>
                <a:sym typeface="Arial"/>
              </a:rPr>
              <a:t>Eres un reportero de Cuarto Milenio. Elige uno de estos temas y haz un reportaje sobre él. Puedes hacerlo escrito, en audio o un vídeo con tu teléfono móvil. Recuerda usar el imperfecto dramático.</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TEMAS A ELEGIR: </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Los túneles subterráneos de Cádiz.</a:t>
            </a:r>
            <a:endParaRPr/>
          </a:p>
          <a:p>
            <a:pPr indent="-285750" lvl="0" marL="285750" marR="0" rtl="0" algn="ctr">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La dama de Cádiz y su compañero.</a:t>
            </a:r>
            <a:endParaRPr/>
          </a:p>
          <a:p>
            <a:pPr indent="-285750" lvl="0" marL="285750" marR="0" rtl="0" algn="ctr">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OVNIs en Cádiz</a:t>
            </a:r>
            <a:endParaRPr/>
          </a:p>
          <a:p>
            <a:pPr indent="-285750" lvl="0" marL="285750" marR="0" rtl="0" algn="ctr">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The HUM en Cádiz.</a:t>
            </a:r>
            <a:endParaRPr/>
          </a:p>
          <a:p>
            <a:pPr indent="-285750" lvl="0" marL="285750" marR="0" rtl="0" algn="ctr">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Historia de La Bella Escondida.</a:t>
            </a:r>
            <a:endParaRPr/>
          </a:p>
          <a:p>
            <a:pPr indent="-285750" lvl="0" marL="285750" marR="0" rtl="0" algn="ctr">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Fantasmas en las calles y hospitales.</a:t>
            </a:r>
            <a:endParaRPr/>
          </a:p>
          <a:p>
            <a:pPr indent="-285750" lvl="0" marL="285750" marR="0" rtl="0" algn="ctr">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Los cañones de las calles de Cádiz.</a:t>
            </a:r>
            <a:endParaRPr/>
          </a:p>
          <a:p>
            <a:pPr indent="0" lvl="0" marL="0" marR="0" rtl="0" algn="ctr">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 </a:t>
            </a:r>
            <a:endParaRPr/>
          </a:p>
        </p:txBody>
      </p:sp>
      <p:cxnSp>
        <p:nvCxnSpPr>
          <p:cNvPr id="140" name="Google Shape;140;p7"/>
          <p:cNvCxnSpPr/>
          <p:nvPr/>
        </p:nvCxnSpPr>
        <p:spPr>
          <a:xfrm>
            <a:off x="4826000" y="677845"/>
            <a:ext cx="0" cy="3621315"/>
          </a:xfrm>
          <a:prstGeom prst="straightConnector1">
            <a:avLst/>
          </a:prstGeom>
          <a:noFill/>
          <a:ln cap="flat" cmpd="sng" w="19050">
            <a:solidFill>
              <a:srgbClr val="DDB456"/>
            </a:solidFill>
            <a:prstDash val="solid"/>
            <a:round/>
            <a:headEnd len="sm" w="sm" type="none"/>
            <a:tailEnd len="sm" w="sm" type="none"/>
          </a:ln>
        </p:spPr>
      </p:cxnSp>
      <p:sp>
        <p:nvSpPr>
          <p:cNvPr id="141" name="Google Shape;141;p7"/>
          <p:cNvSpPr/>
          <p:nvPr/>
        </p:nvSpPr>
        <p:spPr>
          <a:xfrm>
            <a:off x="7444842" y="4249854"/>
            <a:ext cx="350316" cy="349360"/>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 name="Google Shape;142;p7"/>
          <p:cNvPicPr preferRelativeResize="0"/>
          <p:nvPr/>
        </p:nvPicPr>
        <p:blipFill rotWithShape="1">
          <a:blip r:embed="rId6">
            <a:alphaModFix/>
          </a:blip>
          <a:srcRect b="0" l="0" r="0" t="0"/>
          <a:stretch/>
        </p:blipFill>
        <p:spPr>
          <a:xfrm>
            <a:off x="8737374" y="7802"/>
            <a:ext cx="406626" cy="406626"/>
          </a:xfrm>
          <a:prstGeom prst="rect">
            <a:avLst/>
          </a:prstGeom>
          <a:noFill/>
          <a:ln>
            <a:noFill/>
          </a:ln>
        </p:spPr>
      </p:pic>
      <p:pic>
        <p:nvPicPr>
          <p:cNvPr id="143" name="Google Shape;143;p7"/>
          <p:cNvPicPr preferRelativeResize="0"/>
          <p:nvPr/>
        </p:nvPicPr>
        <p:blipFill rotWithShape="1">
          <a:blip r:embed="rId7">
            <a:alphaModFix/>
          </a:blip>
          <a:srcRect b="0" l="0" r="0" t="0"/>
          <a:stretch/>
        </p:blipFill>
        <p:spPr>
          <a:xfrm>
            <a:off x="7943425" y="10641"/>
            <a:ext cx="785181" cy="40378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idx="12" type="sldNum"/>
          </p:nvPr>
        </p:nvSpPr>
        <p:spPr>
          <a:xfrm>
            <a:off x="270800" y="4882950"/>
            <a:ext cx="8614500" cy="260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s-ES"/>
              <a:t>‹#›</a:t>
            </a:fld>
            <a:endParaRPr/>
          </a:p>
        </p:txBody>
      </p:sp>
      <p:sp>
        <p:nvSpPr>
          <p:cNvPr id="149" name="Google Shape;149;p8"/>
          <p:cNvSpPr txBox="1"/>
          <p:nvPr>
            <p:ph idx="4294967295" type="ctrTitle"/>
          </p:nvPr>
        </p:nvSpPr>
        <p:spPr>
          <a:xfrm>
            <a:off x="854528" y="2031528"/>
            <a:ext cx="7434943" cy="11598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Marcellus SC"/>
              <a:buNone/>
            </a:pPr>
            <a:r>
              <a:rPr b="0" i="0" lang="es-ES" sz="4800" u="none" cap="none" strike="noStrike">
                <a:solidFill>
                  <a:schemeClr val="dk1"/>
                </a:solidFill>
                <a:latin typeface="Marcellus SC"/>
                <a:ea typeface="Marcellus SC"/>
                <a:cs typeface="Marcellus SC"/>
                <a:sym typeface="Marcellus SC"/>
              </a:rPr>
              <a:t>¡Gracias por vuestra atención!</a:t>
            </a:r>
            <a:endParaRPr b="0" i="0" sz="4800" u="none" cap="none" strike="noStrike">
              <a:solidFill>
                <a:schemeClr val="dk1"/>
              </a:solidFill>
              <a:latin typeface="Marcellus SC"/>
              <a:ea typeface="Marcellus SC"/>
              <a:cs typeface="Marcellus SC"/>
              <a:sym typeface="Marcellus SC"/>
            </a:endParaRPr>
          </a:p>
        </p:txBody>
      </p:sp>
      <p:cxnSp>
        <p:nvCxnSpPr>
          <p:cNvPr id="150" name="Google Shape;150;p8"/>
          <p:cNvCxnSpPr/>
          <p:nvPr/>
        </p:nvCxnSpPr>
        <p:spPr>
          <a:xfrm rot="10800000">
            <a:off x="2438399" y="2474686"/>
            <a:ext cx="4114800" cy="0"/>
          </a:xfrm>
          <a:prstGeom prst="straightConnector1">
            <a:avLst/>
          </a:prstGeom>
          <a:noFill/>
          <a:ln cap="flat" cmpd="sng" w="19050">
            <a:solidFill>
              <a:srgbClr val="DDB456"/>
            </a:solidFill>
            <a:prstDash val="solid"/>
            <a:round/>
            <a:headEnd len="sm" w="sm" type="none"/>
            <a:tailEnd len="sm" w="sm" type="none"/>
          </a:ln>
        </p:spPr>
      </p:cxnSp>
      <p:pic>
        <p:nvPicPr>
          <p:cNvPr id="151" name="Google Shape;151;p8"/>
          <p:cNvPicPr preferRelativeResize="0"/>
          <p:nvPr/>
        </p:nvPicPr>
        <p:blipFill rotWithShape="1">
          <a:blip r:embed="rId3">
            <a:alphaModFix/>
          </a:blip>
          <a:srcRect b="0" l="0" r="0" t="0"/>
          <a:stretch/>
        </p:blipFill>
        <p:spPr>
          <a:xfrm>
            <a:off x="4947037" y="3216445"/>
            <a:ext cx="1180917" cy="1180917"/>
          </a:xfrm>
          <a:prstGeom prst="rect">
            <a:avLst/>
          </a:prstGeom>
          <a:noFill/>
          <a:ln>
            <a:noFill/>
          </a:ln>
        </p:spPr>
      </p:pic>
      <p:pic>
        <p:nvPicPr>
          <p:cNvPr id="152" name="Google Shape;152;p8"/>
          <p:cNvPicPr preferRelativeResize="0"/>
          <p:nvPr/>
        </p:nvPicPr>
        <p:blipFill rotWithShape="1">
          <a:blip r:embed="rId4">
            <a:alphaModFix/>
          </a:blip>
          <a:srcRect b="0" l="0" r="0" t="0"/>
          <a:stretch/>
        </p:blipFill>
        <p:spPr>
          <a:xfrm>
            <a:off x="2681747" y="3302028"/>
            <a:ext cx="1963508" cy="1009752"/>
          </a:xfrm>
          <a:prstGeom prst="rect">
            <a:avLst/>
          </a:prstGeom>
          <a:noFill/>
          <a:ln>
            <a:noFill/>
          </a:ln>
        </p:spPr>
      </p:pic>
      <p:sp>
        <p:nvSpPr>
          <p:cNvPr id="153" name="Google Shape;153;p8"/>
          <p:cNvSpPr txBox="1"/>
          <p:nvPr/>
        </p:nvSpPr>
        <p:spPr>
          <a:xfrm>
            <a:off x="6553199" y="3376016"/>
            <a:ext cx="1924665" cy="8156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Fuentes</a:t>
            </a:r>
            <a:r>
              <a:rPr b="0" i="0" lang="es-ES"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es-ES" sz="1100" u="none" cap="none" strike="noStrike">
                <a:solidFill>
                  <a:srgbClr val="000000"/>
                </a:solidFill>
                <a:latin typeface="Arial"/>
                <a:ea typeface="Arial"/>
                <a:cs typeface="Arial"/>
                <a:sym typeface="Arial"/>
              </a:rPr>
              <a:t>Marcellus SC</a:t>
            </a:r>
            <a:endParaRPr/>
          </a:p>
          <a:p>
            <a:pPr indent="0" lvl="0" marL="0" marR="0" rtl="0" algn="l">
              <a:lnSpc>
                <a:spcPct val="100000"/>
              </a:lnSpc>
              <a:spcBef>
                <a:spcPts val="0"/>
              </a:spcBef>
              <a:spcAft>
                <a:spcPts val="0"/>
              </a:spcAft>
              <a:buNone/>
            </a:pPr>
            <a:r>
              <a:rPr b="0" i="0" lang="es-ES" sz="1100" u="none" cap="none" strike="noStrike">
                <a:solidFill>
                  <a:srgbClr val="000000"/>
                </a:solidFill>
                <a:latin typeface="Arial"/>
                <a:ea typeface="Arial"/>
                <a:cs typeface="Arial"/>
                <a:sym typeface="Arial"/>
              </a:rPr>
              <a:t>EB Garamond</a:t>
            </a:r>
            <a:endParaRPr/>
          </a:p>
          <a:p>
            <a:pPr indent="0" lvl="0" marL="0" marR="0" rtl="0" algn="l">
              <a:lnSpc>
                <a:spcPct val="100000"/>
              </a:lnSpc>
              <a:spcBef>
                <a:spcPts val="0"/>
              </a:spcBef>
              <a:spcAft>
                <a:spcPts val="0"/>
              </a:spcAft>
              <a:buNone/>
            </a:pPr>
            <a:r>
              <a:rPr b="0" i="0" lang="es-ES" sz="1100" u="none" cap="none" strike="noStrike">
                <a:solidFill>
                  <a:srgbClr val="000000"/>
                </a:solidFill>
                <a:latin typeface="Arial"/>
                <a:ea typeface="Arial"/>
                <a:cs typeface="Arial"/>
                <a:sym typeface="Arial"/>
              </a:rPr>
              <a:t>Arial</a:t>
            </a:r>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ignier template">
  <a:themeElements>
    <a:clrScheme name="Custom 347">
      <a:dk1>
        <a:srgbClr val="413724"/>
      </a:dk1>
      <a:lt1>
        <a:srgbClr val="FFFFFF"/>
      </a:lt1>
      <a:dk2>
        <a:srgbClr val="E5DCCA"/>
      </a:dk2>
      <a:lt2>
        <a:srgbClr val="B0A491"/>
      </a:lt2>
      <a:accent1>
        <a:srgbClr val="FFDF94"/>
      </a:accent1>
      <a:accent2>
        <a:srgbClr val="E0B85D"/>
      </a:accent2>
      <a:accent3>
        <a:srgbClr val="CF9472"/>
      </a:accent3>
      <a:accent4>
        <a:srgbClr val="727B65"/>
      </a:accent4>
      <a:accent5>
        <a:srgbClr val="B4C0CC"/>
      </a:accent5>
      <a:accent6>
        <a:srgbClr val="95AECD"/>
      </a:accent6>
      <a:hlink>
        <a:srgbClr val="7A674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Vanesa Casado</dc:creator>
</cp:coreProperties>
</file>